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92"/>
  </p:notesMasterIdLst>
  <p:handoutMasterIdLst>
    <p:handoutMasterId r:id="rId93"/>
  </p:handoutMasterIdLst>
  <p:sldIdLst>
    <p:sldId id="438" r:id="rId2"/>
    <p:sldId id="558" r:id="rId3"/>
    <p:sldId id="380" r:id="rId4"/>
    <p:sldId id="384" r:id="rId5"/>
    <p:sldId id="259" r:id="rId6"/>
    <p:sldId id="379" r:id="rId7"/>
    <p:sldId id="547" r:id="rId8"/>
    <p:sldId id="560" r:id="rId9"/>
    <p:sldId id="385" r:id="rId10"/>
    <p:sldId id="422" r:id="rId11"/>
    <p:sldId id="565" r:id="rId12"/>
    <p:sldId id="393" r:id="rId13"/>
    <p:sldId id="417" r:id="rId14"/>
    <p:sldId id="395" r:id="rId15"/>
    <p:sldId id="399" r:id="rId16"/>
    <p:sldId id="430" r:id="rId17"/>
    <p:sldId id="392" r:id="rId18"/>
    <p:sldId id="418" r:id="rId19"/>
    <p:sldId id="566" r:id="rId20"/>
    <p:sldId id="453" r:id="rId21"/>
    <p:sldId id="455" r:id="rId22"/>
    <p:sldId id="456" r:id="rId23"/>
    <p:sldId id="458" r:id="rId24"/>
    <p:sldId id="464" r:id="rId25"/>
    <p:sldId id="499" r:id="rId26"/>
    <p:sldId id="561" r:id="rId27"/>
    <p:sldId id="484" r:id="rId28"/>
    <p:sldId id="543" r:id="rId29"/>
    <p:sldId id="485" r:id="rId30"/>
    <p:sldId id="487" r:id="rId31"/>
    <p:sldId id="494" r:id="rId32"/>
    <p:sldId id="535" r:id="rId33"/>
    <p:sldId id="564" r:id="rId34"/>
    <p:sldId id="567" r:id="rId35"/>
    <p:sldId id="491" r:id="rId36"/>
    <p:sldId id="492" r:id="rId37"/>
    <p:sldId id="545" r:id="rId38"/>
    <p:sldId id="568" r:id="rId39"/>
    <p:sldId id="495" r:id="rId40"/>
    <p:sldId id="496" r:id="rId41"/>
    <p:sldId id="498" r:id="rId42"/>
    <p:sldId id="544" r:id="rId43"/>
    <p:sldId id="541" r:id="rId44"/>
    <p:sldId id="432" r:id="rId45"/>
    <p:sldId id="562" r:id="rId46"/>
    <p:sldId id="502" r:id="rId47"/>
    <p:sldId id="503" r:id="rId48"/>
    <p:sldId id="505" r:id="rId49"/>
    <p:sldId id="506" r:id="rId50"/>
    <p:sldId id="537" r:id="rId51"/>
    <p:sldId id="536" r:id="rId52"/>
    <p:sldId id="509" r:id="rId53"/>
    <p:sldId id="510" r:id="rId54"/>
    <p:sldId id="511" r:id="rId55"/>
    <p:sldId id="569" r:id="rId56"/>
    <p:sldId id="512" r:id="rId57"/>
    <p:sldId id="513" r:id="rId58"/>
    <p:sldId id="514" r:id="rId59"/>
    <p:sldId id="516" r:id="rId60"/>
    <p:sldId id="517" r:id="rId61"/>
    <p:sldId id="563" r:id="rId62"/>
    <p:sldId id="519" r:id="rId63"/>
    <p:sldId id="542" r:id="rId64"/>
    <p:sldId id="520" r:id="rId65"/>
    <p:sldId id="522" r:id="rId66"/>
    <p:sldId id="540" r:id="rId67"/>
    <p:sldId id="539" r:id="rId68"/>
    <p:sldId id="538" r:id="rId69"/>
    <p:sldId id="528" r:id="rId70"/>
    <p:sldId id="529" r:id="rId71"/>
    <p:sldId id="548" r:id="rId72"/>
    <p:sldId id="530" r:id="rId73"/>
    <p:sldId id="531" r:id="rId74"/>
    <p:sldId id="532" r:id="rId75"/>
    <p:sldId id="533" r:id="rId76"/>
    <p:sldId id="554" r:id="rId77"/>
    <p:sldId id="553" r:id="rId78"/>
    <p:sldId id="556" r:id="rId79"/>
    <p:sldId id="551" r:id="rId80"/>
    <p:sldId id="555" r:id="rId81"/>
    <p:sldId id="570" r:id="rId82"/>
    <p:sldId id="572" r:id="rId83"/>
    <p:sldId id="552" r:id="rId84"/>
    <p:sldId id="557" r:id="rId85"/>
    <p:sldId id="534" r:id="rId86"/>
    <p:sldId id="571" r:id="rId87"/>
    <p:sldId id="549" r:id="rId88"/>
    <p:sldId id="550" r:id="rId89"/>
    <p:sldId id="477" r:id="rId90"/>
    <p:sldId id="291" r:id="rId91"/>
  </p:sldIdLst>
  <p:sldSz cx="9144000" cy="5143500" type="screen16x9"/>
  <p:notesSz cx="6858000" cy="9144000"/>
  <p:embeddedFontLst>
    <p:embeddedFont>
      <p:font typeface="Calibri" pitchFamily="34" charset="0"/>
      <p:regular r:id="rId94"/>
      <p:bold r:id="rId95"/>
      <p:italic r:id="rId96"/>
      <p:boldItalic r:id="rId97"/>
    </p:embeddedFont>
    <p:embeddedFont>
      <p:font typeface="Impact" pitchFamily="34" charset="0"/>
      <p:regular r:id="rId98"/>
    </p:embeddedFont>
    <p:embeddedFont>
      <p:font typeface="汉语拼音" pitchFamily="34" charset="0"/>
      <p:regular r:id="rId99"/>
    </p:embeddedFont>
    <p:embeddedFont>
      <p:font typeface="微软雅黑" pitchFamily="34" charset="-122"/>
      <p:regular r:id="rId100"/>
      <p:bold r:id="rId101"/>
    </p:embeddedFont>
    <p:embeddedFont>
      <p:font typeface="楷体" pitchFamily="49" charset="-122"/>
      <p:regular r:id="rId102"/>
    </p:embeddedFont>
    <p:embeddedFont>
      <p:font typeface="黑体" pitchFamily="49" charset="-122"/>
      <p:regular r:id="rId103"/>
    </p:embeddedFont>
    <p:embeddedFont>
      <p:font typeface="华文楷体" pitchFamily="2" charset="-122"/>
      <p:regular r:id="rId104"/>
    </p:embeddedFont>
  </p:embeddedFontLst>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0" autoAdjust="0"/>
    <p:restoredTop sz="95063" autoAdjust="0"/>
  </p:normalViewPr>
  <p:slideViewPr>
    <p:cSldViewPr>
      <p:cViewPr>
        <p:scale>
          <a:sx n="120" d="100"/>
          <a:sy n="120" d="100"/>
        </p:scale>
        <p:origin x="-1290" y="-414"/>
      </p:cViewPr>
      <p:guideLst>
        <p:guide orient="horz" pos="305"/>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9.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font" Target="fonts/font2.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0.fntdata"/><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1.fntdata"/><Relationship Id="rId99" Type="http://schemas.openxmlformats.org/officeDocument/2006/relationships/font" Target="fonts/font6.fntdata"/><Relationship Id="rId10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4.fntdata"/><Relationship Id="rId104"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7.fntdata"/><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handoutMaster" Target="handoutMasters/handoutMaster1.xml"/><Relationship Id="rId98" Type="http://schemas.openxmlformats.org/officeDocument/2006/relationships/font" Target="fonts/font5.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a:ext uri="{FF2B5EF4-FFF2-40B4-BE49-F238E27FC236}"/>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E95649D4-3895-4EE2-A33E-E2FE9EFE8F47}" type="datetimeFigureOut">
              <a:rPr lang="zh-CN" altLang="en-US"/>
              <a:pPr>
                <a:defRPr/>
              </a:pPr>
              <a:t>2023/8/4</a:t>
            </a:fld>
            <a:endParaRPr lang="zh-CN" altLang="en-US"/>
          </a:p>
        </p:txBody>
      </p:sp>
      <p:sp>
        <p:nvSpPr>
          <p:cNvPr id="4" name="页脚占位符 3">
            <a:extLst>
              <a:ext uri="{FF2B5EF4-FFF2-40B4-BE49-F238E27FC236}"/>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a:extLst>
              <a:ext uri="{FF2B5EF4-FFF2-40B4-BE49-F238E27FC236}"/>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7503169-5CFF-403A-A74A-5F07029CCA03}" type="slidenum">
              <a:rPr lang="zh-CN" altLang="en-US"/>
              <a:pPr>
                <a:defRPr/>
              </a:pPr>
              <a:t>‹#›</a:t>
            </a:fld>
            <a:endParaRPr lang="zh-CN" altLang="en-US"/>
          </a:p>
        </p:txBody>
      </p:sp>
    </p:spTree>
    <p:extLst>
      <p:ext uri="{BB962C8B-B14F-4D97-AF65-F5344CB8AC3E}">
        <p14:creationId xmlns:p14="http://schemas.microsoft.com/office/powerpoint/2010/main" val="2450009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a:ext uri="{FF2B5EF4-FFF2-40B4-BE49-F238E27FC236}"/>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49A38BE0-1D50-4E4E-BA98-5E8A865FD1AE}" type="datetimeFigureOut">
              <a:rPr lang="zh-CN" altLang="en-US"/>
              <a:pPr>
                <a:defRPr/>
              </a:pPr>
              <a:t>2023/8/4</a:t>
            </a:fld>
            <a:endParaRPr lang="zh-CN" altLang="en-US"/>
          </a:p>
        </p:txBody>
      </p:sp>
      <p:sp>
        <p:nvSpPr>
          <p:cNvPr id="4" name="幻灯片图像占位符 3">
            <a:extLst>
              <a:ext uri="{FF2B5EF4-FFF2-40B4-BE49-F238E27FC236}"/>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a:extLst>
              <a:ext uri="{FF2B5EF4-FFF2-40B4-BE49-F238E27FC236}"/>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a:extLst>
              <a:ext uri="{FF2B5EF4-FFF2-40B4-BE49-F238E27FC236}"/>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373C6C5D-DF8E-4D6B-9FEA-FFEA1AB55A3C}" type="slidenum">
              <a:rPr lang="zh-CN" altLang="en-US"/>
              <a:pPr>
                <a:defRPr/>
              </a:pPr>
              <a:t>‹#›</a:t>
            </a:fld>
            <a:endParaRPr lang="zh-CN" altLang="en-US"/>
          </a:p>
        </p:txBody>
      </p:sp>
    </p:spTree>
    <p:extLst>
      <p:ext uri="{BB962C8B-B14F-4D97-AF65-F5344CB8AC3E}">
        <p14:creationId xmlns:p14="http://schemas.microsoft.com/office/powerpoint/2010/main" val="9613255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smtClean="0"/>
          </a:p>
        </p:txBody>
      </p:sp>
      <p:sp>
        <p:nvSpPr>
          <p:cNvPr id="9523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0E2F1BDD-64B4-4BCF-B92A-49DB4E15451A}" type="slidenum">
              <a:rPr lang="zh-CN" altLang="en-US" smtClean="0"/>
              <a:pPr/>
              <a:t>4</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962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3572FAC7-DB7A-4C6A-9104-6F23BBA0653C}" type="slidenum">
              <a:rPr lang="zh-CN" altLang="en-US" smtClean="0"/>
              <a:pPr/>
              <a:t>55</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613653"/>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199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230955"/>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1598739"/>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939440"/>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134393"/>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690168"/>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6668152"/>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7221821"/>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7354471"/>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5029110"/>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7097325"/>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5767196"/>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468561"/>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3044561"/>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3620458"/>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912957"/>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398520"/>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12543"/>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3659852"/>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07687730"/>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6811562"/>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5932025"/>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1085906"/>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45724"/>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933825331"/>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2953124"/>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6443491"/>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971832"/>
      </p:ext>
    </p:extLst>
  </p:cSld>
  <p:clrMapOvr>
    <a:masterClrMapping/>
  </p:clrMapOvr>
  <p:transition spd="slow">
    <p:rand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7794594"/>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259649"/>
      </p:ext>
    </p:extLst>
  </p:cSld>
  <p:clrMapOvr>
    <a:masterClrMapping/>
  </p:clrMapOvr>
  <p:transition spd="slow">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1257"/>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9040133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矩形 6"/>
          <p:cNvSpPr>
            <a:spLocks noChangeArrowheads="1"/>
          </p:cNvSpPr>
          <p:nvPr userDrawn="1"/>
        </p:nvSpPr>
        <p:spPr bwMode="auto">
          <a:xfrm>
            <a:off x="5226043" y="69850"/>
            <a:ext cx="2497136"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kumimoji="1" lang="en-US" altLang="zh-CN" sz="2800" b="1" dirty="0" smtClean="0">
                <a:solidFill>
                  <a:srgbClr val="A11111"/>
                </a:solidFill>
                <a:latin typeface="宋体" panose="02010600030101010101" pitchFamily="2" charset="-122"/>
              </a:rPr>
              <a:t>4 </a:t>
            </a:r>
            <a:r>
              <a:rPr kumimoji="1" lang="zh-CN" altLang="en-US" sz="2400" b="1" dirty="0" smtClean="0">
                <a:solidFill>
                  <a:srgbClr val="A11111"/>
                </a:solidFill>
                <a:latin typeface="宋体" panose="02010600030101010101" pitchFamily="2" charset="-122"/>
              </a:rPr>
              <a:t>古代诗歌四首</a:t>
            </a:r>
            <a:r>
              <a:rPr kumimoji="1" lang="en-US" altLang="zh-CN" sz="2400" b="1" dirty="0" smtClean="0">
                <a:solidFill>
                  <a:srgbClr val="A11111"/>
                </a:solidFill>
                <a:latin typeface="宋体" panose="02010600030101010101" pitchFamily="2" charset="-122"/>
              </a:rPr>
              <a:t>/</a:t>
            </a:r>
          </a:p>
        </p:txBody>
      </p:sp>
      <p:pic>
        <p:nvPicPr>
          <p:cNvPr id="8" name="Picture 2" descr="C:\Users\Administrator\Desktop\初中七彩课堂图标.png"/>
          <p:cNvPicPr>
            <a:picLocks noChangeAspect="1" noChangeArrowheads="1"/>
          </p:cNvPicPr>
          <p:nvPr userDrawn="1"/>
        </p:nvPicPr>
        <p:blipFill>
          <a:blip r:embed="rId35"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1" descr="https://timgsa.baidu.com/timg?image&amp;quality=80&amp;size=b9999_10000&amp;sec=1572607794589&amp;di=d3443cad081b34e7f9538de502c50193&amp;imgtype=0&amp;src=http%3A%2F%2Fpic184.nipic.com%2Ffile%2F20180930%2F5738145_231131046080_2.jpg"/>
          <p:cNvPicPr>
            <a:picLocks noChangeAspect="1" noChangeArrowheads="1"/>
          </p:cNvPicPr>
          <p:nvPr userDrawn="1"/>
        </p:nvPicPr>
        <p:blipFill rotWithShape="1">
          <a:blip r:embed="rId36" cstate="print">
            <a:extLst/>
          </a:blip>
          <a:srcRect b="5598"/>
          <a:stretch/>
        </p:blipFill>
        <p:spPr bwMode="auto">
          <a:xfrm>
            <a:off x="6474" y="3929864"/>
            <a:ext cx="9396536" cy="1213636"/>
          </a:xfrm>
          <a:prstGeom prst="rect">
            <a:avLst/>
          </a:prstGeom>
          <a:ln>
            <a:noFill/>
          </a:ln>
          <a:effectLst>
            <a:softEdge rad="635000"/>
          </a:effectLst>
          <a:extLst/>
        </p:spPr>
      </p:pic>
      <p:pic>
        <p:nvPicPr>
          <p:cNvPr id="10" name="Picture 11" descr="https://timgsa.baidu.com/timg?image&amp;quality=80&amp;size=b9999_10000&amp;sec=1572607794589&amp;di=d3443cad081b34e7f9538de502c50193&amp;imgtype=0&amp;src=http%3A%2F%2Fpic184.nipic.com%2Ffile%2F20180930%2F5738145_231131046080_2.jpg"/>
          <p:cNvPicPr>
            <a:picLocks noChangeAspect="1" noChangeArrowheads="1"/>
          </p:cNvPicPr>
          <p:nvPr userDrawn="1"/>
        </p:nvPicPr>
        <p:blipFill rotWithShape="1">
          <a:blip r:embed="rId36" cstate="print">
            <a:extLst/>
          </a:blip>
          <a:srcRect b="5598"/>
          <a:stretch/>
        </p:blipFill>
        <p:spPr bwMode="auto">
          <a:xfrm>
            <a:off x="-144016" y="4155926"/>
            <a:ext cx="9396536" cy="1357652"/>
          </a:xfrm>
          <a:prstGeom prst="rect">
            <a:avLst/>
          </a:prstGeom>
          <a:ln>
            <a:noFill/>
          </a:ln>
          <a:effectLst>
            <a:softEdge rad="635000"/>
          </a:effectLst>
          <a:extLst/>
        </p:spPr>
      </p:pic>
    </p:spTree>
  </p:cSld>
  <p:clrMap bg1="lt1" tx1="dk1" bg2="lt2" tx2="dk2" accent1="accent1" accent2="accent2" accent3="accent3" accent4="accent4" accent5="accent5" accent6="accent6" hlink="hlink" folHlink="folHlink"/>
  <p:sldLayoutIdLst>
    <p:sldLayoutId id="2147488045" r:id="rId1"/>
    <p:sldLayoutId id="2147488046" r:id="rId2"/>
    <p:sldLayoutId id="2147488047" r:id="rId3"/>
    <p:sldLayoutId id="2147488048" r:id="rId4"/>
    <p:sldLayoutId id="2147488049" r:id="rId5"/>
    <p:sldLayoutId id="2147488050" r:id="rId6"/>
    <p:sldLayoutId id="2147488051" r:id="rId7"/>
    <p:sldLayoutId id="2147488077" r:id="rId8"/>
    <p:sldLayoutId id="2147488052" r:id="rId9"/>
    <p:sldLayoutId id="2147488053" r:id="rId10"/>
    <p:sldLayoutId id="2147488054" r:id="rId11"/>
    <p:sldLayoutId id="2147488055" r:id="rId12"/>
    <p:sldLayoutId id="2147488056" r:id="rId13"/>
    <p:sldLayoutId id="2147488057" r:id="rId14"/>
    <p:sldLayoutId id="2147488058" r:id="rId15"/>
    <p:sldLayoutId id="2147488059" r:id="rId16"/>
    <p:sldLayoutId id="2147488060" r:id="rId17"/>
    <p:sldLayoutId id="2147488061" r:id="rId18"/>
    <p:sldLayoutId id="2147488062" r:id="rId19"/>
    <p:sldLayoutId id="2147488063" r:id="rId20"/>
    <p:sldLayoutId id="2147488064" r:id="rId21"/>
    <p:sldLayoutId id="2147488065" r:id="rId22"/>
    <p:sldLayoutId id="2147488066" r:id="rId23"/>
    <p:sldLayoutId id="2147488067" r:id="rId24"/>
    <p:sldLayoutId id="2147488068" r:id="rId25"/>
    <p:sldLayoutId id="2147488069" r:id="rId26"/>
    <p:sldLayoutId id="2147488070" r:id="rId27"/>
    <p:sldLayoutId id="2147488071" r:id="rId28"/>
    <p:sldLayoutId id="2147488072" r:id="rId29"/>
    <p:sldLayoutId id="2147488073" r:id="rId30"/>
    <p:sldLayoutId id="2147488074" r:id="rId31"/>
    <p:sldLayoutId id="2147488075" r:id="rId32"/>
    <p:sldLayoutId id="2147488076" r:id="rId33"/>
  </p:sldLayoutIdLst>
  <p:transition spd="slow">
    <p:random/>
  </p:transition>
  <p:timing>
    <p:tnLst>
      <p:par>
        <p:cTn id="1" dur="indefinite" restart="never" nodeType="tmRoot"/>
      </p:par>
    </p:tnLst>
  </p:timing>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2pPr>
      <a:lvl3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3pPr>
      <a:lvl4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4pPr>
      <a:lvl5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5pPr>
      <a:lvl6pPr marL="457200" algn="ctr" defTabSz="685800" rtl="0" fontAlgn="base">
        <a:spcBef>
          <a:spcPct val="0"/>
        </a:spcBef>
        <a:spcAft>
          <a:spcPct val="0"/>
        </a:spcAft>
        <a:defRPr sz="3300">
          <a:solidFill>
            <a:schemeClr val="tx1"/>
          </a:solidFill>
          <a:latin typeface="Impact" pitchFamily="34" charset="0"/>
          <a:ea typeface="微软雅黑" pitchFamily="34" charset="-122"/>
        </a:defRPr>
      </a:lvl6pPr>
      <a:lvl7pPr marL="914400" algn="ctr" defTabSz="685800" rtl="0" fontAlgn="base">
        <a:spcBef>
          <a:spcPct val="0"/>
        </a:spcBef>
        <a:spcAft>
          <a:spcPct val="0"/>
        </a:spcAft>
        <a:defRPr sz="3300">
          <a:solidFill>
            <a:schemeClr val="tx1"/>
          </a:solidFill>
          <a:latin typeface="Impact" pitchFamily="34" charset="0"/>
          <a:ea typeface="微软雅黑" pitchFamily="34" charset="-122"/>
        </a:defRPr>
      </a:lvl7pPr>
      <a:lvl8pPr marL="1371600" algn="ctr" defTabSz="685800" rtl="0" fontAlgn="base">
        <a:spcBef>
          <a:spcPct val="0"/>
        </a:spcBef>
        <a:spcAft>
          <a:spcPct val="0"/>
        </a:spcAft>
        <a:defRPr sz="3300">
          <a:solidFill>
            <a:schemeClr val="tx1"/>
          </a:solidFill>
          <a:latin typeface="Impact" pitchFamily="34" charset="0"/>
          <a:ea typeface="微软雅黑" pitchFamily="34" charset="-122"/>
        </a:defRPr>
      </a:lvl8pPr>
      <a:lvl9pPr marL="1828800" algn="ctr" defTabSz="685800" rtl="0" fontAlgn="base">
        <a:spcBef>
          <a:spcPct val="0"/>
        </a:spcBef>
        <a:spcAft>
          <a:spcPct val="0"/>
        </a:spcAft>
        <a:defRPr sz="3300">
          <a:solidFill>
            <a:schemeClr val="tx1"/>
          </a:solidFill>
          <a:latin typeface="Impact" pitchFamily="34" charset="0"/>
          <a:ea typeface="微软雅黑"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tif"/><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0.xml"/><Relationship Id="rId6" Type="http://schemas.openxmlformats.org/officeDocument/2006/relationships/image" Target="../media/image1.png"/><Relationship Id="rId5" Type="http://schemas.openxmlformats.org/officeDocument/2006/relationships/slide" Target="slide44.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9.png"/><Relationship Id="rId4" Type="http://schemas.openxmlformats.org/officeDocument/2006/relationships/image" Target="../media/image2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9.png"/><Relationship Id="rId4" Type="http://schemas.openxmlformats.org/officeDocument/2006/relationships/image" Target="../media/image23.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11.tif"/><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Box 11"/>
          <p:cNvSpPr txBox="1">
            <a:spLocks noChangeArrowheads="1"/>
          </p:cNvSpPr>
          <p:nvPr/>
        </p:nvSpPr>
        <p:spPr bwMode="auto">
          <a:xfrm>
            <a:off x="827088" y="831850"/>
            <a:ext cx="748982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dirty="0">
                <a:solidFill>
                  <a:srgbClr val="0000FF"/>
                </a:solidFill>
                <a:latin typeface="楷体" pitchFamily="49" charset="-122"/>
                <a:ea typeface="楷体" pitchFamily="49" charset="-122"/>
              </a:rPr>
              <a:t> 古代诗词是我国古代文学宝库中一颗璀璨的明珠。它们有的充满了生活的情趣，有的蕴含着深刻的哲理。今天就让我们一起走</a:t>
            </a:r>
            <a:r>
              <a:rPr lang="zh-CN" altLang="en-US" sz="2800" dirty="0" smtClean="0">
                <a:solidFill>
                  <a:srgbClr val="0000FF"/>
                </a:solidFill>
                <a:latin typeface="楷体" pitchFamily="49" charset="-122"/>
                <a:ea typeface="楷体" pitchFamily="49" charset="-122"/>
              </a:rPr>
              <a:t>进</a:t>
            </a:r>
            <a:r>
              <a:rPr lang="en-US" altLang="zh-CN" sz="2800" dirty="0" smtClean="0">
                <a:solidFill>
                  <a:srgbClr val="0000FF"/>
                </a:solidFill>
                <a:latin typeface="楷体" pitchFamily="49" charset="-122"/>
                <a:ea typeface="楷体" pitchFamily="49" charset="-122"/>
              </a:rPr>
              <a:t>《</a:t>
            </a:r>
            <a:r>
              <a:rPr lang="zh-CN" altLang="en-US" sz="2800" dirty="0" smtClean="0">
                <a:solidFill>
                  <a:srgbClr val="0000FF"/>
                </a:solidFill>
                <a:latin typeface="楷体" pitchFamily="49" charset="-122"/>
                <a:ea typeface="楷体" pitchFamily="49" charset="-122"/>
              </a:rPr>
              <a:t>古</a:t>
            </a:r>
            <a:r>
              <a:rPr lang="zh-CN" altLang="en-US" sz="2800" dirty="0">
                <a:solidFill>
                  <a:srgbClr val="0000FF"/>
                </a:solidFill>
                <a:latin typeface="楷体" pitchFamily="49" charset="-122"/>
                <a:ea typeface="楷体" pitchFamily="49" charset="-122"/>
              </a:rPr>
              <a:t>代诗歌四</a:t>
            </a:r>
            <a:r>
              <a:rPr lang="zh-CN" altLang="en-US" sz="2800" dirty="0" smtClean="0">
                <a:solidFill>
                  <a:srgbClr val="0000FF"/>
                </a:solidFill>
                <a:latin typeface="楷体" pitchFamily="49" charset="-122"/>
                <a:ea typeface="楷体" pitchFamily="49" charset="-122"/>
              </a:rPr>
              <a:t>首</a:t>
            </a:r>
            <a:r>
              <a:rPr lang="en-US" altLang="zh-CN" sz="2800" dirty="0">
                <a:solidFill>
                  <a:srgbClr val="0000FF"/>
                </a:solidFill>
                <a:latin typeface="楷体" pitchFamily="49" charset="-122"/>
                <a:ea typeface="楷体" pitchFamily="49" charset="-122"/>
              </a:rPr>
              <a:t>》</a:t>
            </a:r>
            <a:r>
              <a:rPr lang="zh-CN" altLang="en-US" sz="2800" dirty="0" smtClean="0">
                <a:solidFill>
                  <a:srgbClr val="0000FF"/>
                </a:solidFill>
                <a:latin typeface="楷体" pitchFamily="49" charset="-122"/>
                <a:ea typeface="楷体" pitchFamily="49" charset="-122"/>
              </a:rPr>
              <a:t>，</a:t>
            </a:r>
            <a:r>
              <a:rPr lang="zh-CN" altLang="en-US" sz="2800" dirty="0">
                <a:solidFill>
                  <a:srgbClr val="0000FF"/>
                </a:solidFill>
                <a:latin typeface="楷体" pitchFamily="49" charset="-122"/>
                <a:ea typeface="楷体" pitchFamily="49" charset="-122"/>
              </a:rPr>
              <a:t>去领会古人融情于景、借景抒情的方法和讲究炼字炼句的创作精神。</a:t>
            </a:r>
          </a:p>
        </p:txBody>
      </p:sp>
      <p:pic>
        <p:nvPicPr>
          <p:cNvPr id="4" name="Picture 2" descr="C:\Users\Administrator\Desktop\初中七彩课堂图标.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a:grpSpLocks/>
          </p:cNvGrpSpPr>
          <p:nvPr/>
        </p:nvGrpSpPr>
        <p:grpSpPr bwMode="auto">
          <a:xfrm>
            <a:off x="3485895" y="669298"/>
            <a:ext cx="1743075" cy="566738"/>
            <a:chOff x="3333750" y="598488"/>
            <a:chExt cx="1743075" cy="566737"/>
          </a:xfrm>
        </p:grpSpPr>
        <p:sp>
          <p:nvSpPr>
            <p:cNvPr id="15" name="圆角矩形 14">
              <a:extLst>
                <a:ext uri="{FF2B5EF4-FFF2-40B4-BE49-F238E27FC236}"/>
              </a:extLst>
            </p:cNvPr>
            <p:cNvSpPr/>
            <p:nvPr/>
          </p:nvSpPr>
          <p:spPr>
            <a:xfrm rot="555800">
              <a:off x="4602163"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a:extLst>
                <a:ext uri="{FF2B5EF4-FFF2-40B4-BE49-F238E27FC236}"/>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300"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背景资料</a:t>
              </a:r>
            </a:p>
          </p:txBody>
        </p:sp>
      </p:grpSp>
      <p:grpSp>
        <p:nvGrpSpPr>
          <p:cNvPr id="12291" name="组合 8"/>
          <p:cNvGrpSpPr>
            <a:grpSpLocks/>
          </p:cNvGrpSpPr>
          <p:nvPr/>
        </p:nvGrpSpPr>
        <p:grpSpPr bwMode="auto">
          <a:xfrm>
            <a:off x="0" y="31750"/>
            <a:ext cx="2051050" cy="523875"/>
            <a:chOff x="0" y="-63"/>
            <a:chExt cx="3231" cy="824"/>
          </a:xfrm>
        </p:grpSpPr>
        <p:sp>
          <p:nvSpPr>
            <p:cNvPr id="1229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1"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2292" name="TextBox 11"/>
          <p:cNvSpPr txBox="1">
            <a:spLocks noChangeArrowheads="1"/>
          </p:cNvSpPr>
          <p:nvPr/>
        </p:nvSpPr>
        <p:spPr bwMode="auto">
          <a:xfrm>
            <a:off x="250825" y="1276350"/>
            <a:ext cx="8497639" cy="3567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200" b="1" dirty="0">
                <a:solidFill>
                  <a:srgbClr val="0000FF"/>
                </a:solidFill>
                <a:latin typeface="楷体" pitchFamily="49" charset="-122"/>
                <a:ea typeface="楷体" pitchFamily="49" charset="-122"/>
              </a:rPr>
              <a:t>《</a:t>
            </a:r>
            <a:r>
              <a:rPr lang="zh-CN" altLang="en-US" sz="2200" b="1" dirty="0">
                <a:solidFill>
                  <a:srgbClr val="0000FF"/>
                </a:solidFill>
                <a:latin typeface="楷体" pitchFamily="49" charset="-122"/>
                <a:ea typeface="楷体" pitchFamily="49" charset="-122"/>
              </a:rPr>
              <a:t>观沧海</a:t>
            </a:r>
            <a:r>
              <a:rPr lang="en-US" altLang="zh-CN" sz="2200" b="1" dirty="0" smtClean="0">
                <a:solidFill>
                  <a:srgbClr val="0000FF"/>
                </a:solidFill>
                <a:latin typeface="楷体" pitchFamily="49" charset="-122"/>
                <a:ea typeface="楷体" pitchFamily="49" charset="-122"/>
              </a:rPr>
              <a:t>》</a:t>
            </a:r>
            <a:r>
              <a:rPr lang="zh-CN" altLang="en-US" sz="2200" b="1" dirty="0" smtClean="0">
                <a:solidFill>
                  <a:srgbClr val="0000FF"/>
                </a:solidFill>
                <a:latin typeface="楷体" pitchFamily="49" charset="-122"/>
                <a:ea typeface="楷体" pitchFamily="49" charset="-122"/>
              </a:rPr>
              <a:t>是</a:t>
            </a:r>
            <a:r>
              <a:rPr lang="zh-CN" altLang="en-US" sz="2200" b="1" dirty="0">
                <a:solidFill>
                  <a:srgbClr val="0000FF"/>
                </a:solidFill>
                <a:latin typeface="楷体" pitchFamily="49" charset="-122"/>
                <a:ea typeface="楷体" pitchFamily="49" charset="-122"/>
              </a:rPr>
              <a:t>乐府诗</a:t>
            </a:r>
            <a:r>
              <a:rPr lang="en-US" altLang="zh-CN" sz="2200" b="1" dirty="0">
                <a:solidFill>
                  <a:srgbClr val="0000FF"/>
                </a:solidFill>
                <a:latin typeface="楷体" pitchFamily="49" charset="-122"/>
                <a:ea typeface="楷体" pitchFamily="49" charset="-122"/>
              </a:rPr>
              <a:t>《</a:t>
            </a:r>
            <a:r>
              <a:rPr lang="zh-CN" altLang="en-US" sz="2200" b="1" dirty="0">
                <a:solidFill>
                  <a:srgbClr val="0000FF"/>
                </a:solidFill>
                <a:latin typeface="楷体" pitchFamily="49" charset="-122"/>
                <a:ea typeface="楷体" pitchFamily="49" charset="-122"/>
              </a:rPr>
              <a:t>步出夏门行</a:t>
            </a:r>
            <a:r>
              <a:rPr lang="en-US" altLang="zh-CN" sz="2200" b="1" dirty="0">
                <a:solidFill>
                  <a:srgbClr val="0000FF"/>
                </a:solidFill>
                <a:latin typeface="楷体" pitchFamily="49" charset="-122"/>
                <a:ea typeface="楷体" pitchFamily="49" charset="-122"/>
              </a:rPr>
              <a:t>》</a:t>
            </a:r>
            <a:r>
              <a:rPr lang="zh-CN" altLang="en-US" sz="2200" b="1" dirty="0">
                <a:solidFill>
                  <a:srgbClr val="0000FF"/>
                </a:solidFill>
                <a:latin typeface="楷体" pitchFamily="49" charset="-122"/>
                <a:ea typeface="楷体" pitchFamily="49" charset="-122"/>
              </a:rPr>
              <a:t>中的第一</a:t>
            </a:r>
            <a:r>
              <a:rPr lang="zh-CN" altLang="en-US" sz="2200" b="1" dirty="0" smtClean="0">
                <a:solidFill>
                  <a:srgbClr val="0000FF"/>
                </a:solidFill>
                <a:latin typeface="楷体" pitchFamily="49" charset="-122"/>
                <a:ea typeface="楷体" pitchFamily="49" charset="-122"/>
              </a:rPr>
              <a:t>章。</a:t>
            </a:r>
            <a:r>
              <a:rPr lang="zh-CN" altLang="en-US" sz="2200" b="1" dirty="0">
                <a:latin typeface="楷体" pitchFamily="49" charset="-122"/>
                <a:ea typeface="楷体" pitchFamily="49" charset="-122"/>
              </a:rPr>
              <a:t>公元</a:t>
            </a:r>
            <a:r>
              <a:rPr lang="en-US" altLang="zh-CN" sz="2200" b="1" dirty="0">
                <a:latin typeface="楷体" pitchFamily="49" charset="-122"/>
                <a:ea typeface="楷体" pitchFamily="49" charset="-122"/>
              </a:rPr>
              <a:t>207</a:t>
            </a:r>
            <a:r>
              <a:rPr lang="zh-CN" altLang="en-US" sz="2200" b="1" dirty="0">
                <a:latin typeface="楷体" pitchFamily="49" charset="-122"/>
                <a:ea typeface="楷体" pitchFamily="49" charset="-122"/>
              </a:rPr>
              <a:t>年，曹</a:t>
            </a:r>
            <a:r>
              <a:rPr lang="zh-CN" altLang="en-US" sz="2200" b="1" dirty="0" smtClean="0">
                <a:latin typeface="楷体" pitchFamily="49" charset="-122"/>
                <a:ea typeface="楷体" pitchFamily="49" charset="-122"/>
              </a:rPr>
              <a:t>操率</a:t>
            </a:r>
            <a:r>
              <a:rPr lang="zh-CN" altLang="en-US" sz="2200" b="1" dirty="0">
                <a:latin typeface="楷体" pitchFamily="49" charset="-122"/>
                <a:ea typeface="楷体" pitchFamily="49" charset="-122"/>
              </a:rPr>
              <a:t>大军北上，追歼袁绍残部。五月誓师北伐，七月出卢龙寨，在平定乌桓，消灭袁绍残余势力后，他跃马扬鞭，登山观海。站在高高的碣石山上，面对洪波涌起的大海，他触景生情，写下了这首壮丽的诗篇</a:t>
            </a:r>
            <a:r>
              <a:rPr lang="zh-CN" altLang="en-US" sz="2200" b="1" dirty="0" smtClean="0">
                <a:latin typeface="楷体" pitchFamily="49" charset="-122"/>
                <a:ea typeface="楷体" pitchFamily="49" charset="-122"/>
              </a:rPr>
              <a:t>。目</a:t>
            </a:r>
            <a:r>
              <a:rPr lang="zh-CN" altLang="en-US" sz="2200" b="1" dirty="0">
                <a:latin typeface="楷体" pitchFamily="49" charset="-122"/>
                <a:ea typeface="楷体" pitchFamily="49" charset="-122"/>
              </a:rPr>
              <a:t>睹祖国的大好河山后，更激起诗人</a:t>
            </a:r>
            <a:r>
              <a:rPr lang="zh-CN" altLang="en-US" sz="2200" b="1" dirty="0" smtClean="0">
                <a:latin typeface="楷体" pitchFamily="49" charset="-122"/>
                <a:ea typeface="楷体" pitchFamily="49" charset="-122"/>
              </a:rPr>
              <a:t>要一统天下的</a:t>
            </a:r>
            <a:r>
              <a:rPr lang="zh-CN" altLang="en-US" sz="2200" b="1" dirty="0">
                <a:latin typeface="楷体" pitchFamily="49" charset="-122"/>
                <a:ea typeface="楷体" pitchFamily="49" charset="-122"/>
              </a:rPr>
              <a:t>强烈愿望，故才有“日月之行，若出其中；星汉灿烂，若出其里。”的诗句。</a:t>
            </a:r>
          </a:p>
        </p:txBody>
      </p:sp>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a:spLocks noChangeArrowheads="1"/>
          </p:cNvSpPr>
          <p:nvPr/>
        </p:nvSpPr>
        <p:spPr bwMode="auto">
          <a:xfrm>
            <a:off x="392113" y="555625"/>
            <a:ext cx="8572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latin typeface="宋体" pitchFamily="2" charset="-122"/>
              </a:rPr>
              <a:t>自由朗读诗歌，把诗歌读通读顺，注意读准字音、节奏。</a:t>
            </a:r>
            <a:r>
              <a:rPr lang="zh-CN" altLang="en-US" sz="2400" dirty="0">
                <a:latin typeface="宋体" pitchFamily="2" charset="-122"/>
              </a:rPr>
              <a:t> </a:t>
            </a:r>
          </a:p>
        </p:txBody>
      </p:sp>
      <p:grpSp>
        <p:nvGrpSpPr>
          <p:cNvPr id="13315" name="组合 8"/>
          <p:cNvGrpSpPr>
            <a:grpSpLocks/>
          </p:cNvGrpSpPr>
          <p:nvPr/>
        </p:nvGrpSpPr>
        <p:grpSpPr bwMode="auto">
          <a:xfrm>
            <a:off x="0" y="-20638"/>
            <a:ext cx="2006600" cy="523876"/>
            <a:chOff x="70" y="-63"/>
            <a:chExt cx="3161" cy="824"/>
          </a:xfrm>
        </p:grpSpPr>
        <p:sp>
          <p:nvSpPr>
            <p:cNvPr id="1332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3316" name="矩形 6"/>
          <p:cNvSpPr>
            <a:spLocks noChangeArrowheads="1"/>
          </p:cNvSpPr>
          <p:nvPr/>
        </p:nvSpPr>
        <p:spPr bwMode="auto">
          <a:xfrm>
            <a:off x="3150816" y="906463"/>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观沧海</a:t>
            </a:r>
          </a:p>
        </p:txBody>
      </p:sp>
      <p:sp>
        <p:nvSpPr>
          <p:cNvPr id="8" name="矩形 7"/>
          <p:cNvSpPr/>
          <p:nvPr/>
        </p:nvSpPr>
        <p:spPr>
          <a:xfrm>
            <a:off x="2016125" y="1695797"/>
            <a:ext cx="4572000" cy="3324225"/>
          </a:xfrm>
          <a:prstGeom prst="rect">
            <a:avLst/>
          </a:prstGeom>
        </p:spPr>
        <p:txBody>
          <a:bodyPr>
            <a:spAutoFit/>
          </a:bodyPr>
          <a:lstStyle/>
          <a:p>
            <a:pPr>
              <a:lnSpc>
                <a:spcPct val="125000"/>
              </a:lnSpc>
              <a:spcBef>
                <a:spcPts val="0"/>
              </a:spcBef>
              <a:defRPr/>
            </a:pPr>
            <a:r>
              <a:rPr lang="zh-CN" altLang="en-US" sz="2400" b="1" dirty="0">
                <a:latin typeface="楷体" panose="02010609060101010101" pitchFamily="49" charset="-122"/>
                <a:ea typeface="楷体" panose="02010609060101010101" pitchFamily="49" charset="-122"/>
              </a:rPr>
              <a:t>东临</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碣</a:t>
            </a:r>
            <a:r>
              <a:rPr lang="zh-CN" altLang="en-US" sz="2400" b="1" dirty="0">
                <a:latin typeface="楷体" panose="02010609060101010101" pitchFamily="49" charset="-122"/>
                <a:ea typeface="楷体" panose="02010609060101010101" pitchFamily="49" charset="-122"/>
              </a:rPr>
              <a:t>石，以观</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沧海。</a:t>
            </a:r>
          </a:p>
          <a:p>
            <a:pPr>
              <a:lnSpc>
                <a:spcPct val="125000"/>
              </a:lnSpc>
              <a:spcBef>
                <a:spcPts val="0"/>
              </a:spcBef>
              <a:defRPr/>
            </a:pPr>
            <a:r>
              <a:rPr lang="zh-CN" altLang="en-US" sz="2400" b="1" dirty="0">
                <a:latin typeface="楷体" panose="02010609060101010101" pitchFamily="49" charset="-122"/>
                <a:ea typeface="楷体" panose="02010609060101010101" pitchFamily="49" charset="-122"/>
              </a:rPr>
              <a:t>水何</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澹澹</a:t>
            </a:r>
            <a:r>
              <a:rPr lang="zh-CN" altLang="en-US" sz="24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山岛</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竦峙</a:t>
            </a:r>
            <a:r>
              <a:rPr lang="zh-CN" altLang="en-US" sz="2400" b="1" dirty="0">
                <a:latin typeface="楷体" panose="02010609060101010101" pitchFamily="49" charset="-122"/>
                <a:ea typeface="楷体" panose="02010609060101010101" pitchFamily="49" charset="-122"/>
              </a:rPr>
              <a:t>。</a:t>
            </a:r>
          </a:p>
          <a:p>
            <a:pPr>
              <a:lnSpc>
                <a:spcPct val="125000"/>
              </a:lnSpc>
              <a:spcBef>
                <a:spcPts val="0"/>
              </a:spcBef>
              <a:defRPr/>
            </a:pPr>
            <a:r>
              <a:rPr lang="zh-CN" altLang="en-US" sz="2400" b="1" dirty="0">
                <a:latin typeface="楷体" panose="02010609060101010101" pitchFamily="49" charset="-122"/>
                <a:ea typeface="楷体" panose="02010609060101010101" pitchFamily="49" charset="-122"/>
              </a:rPr>
              <a:t>树木</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丛生，百草</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丰茂。</a:t>
            </a:r>
          </a:p>
          <a:p>
            <a:pPr>
              <a:lnSpc>
                <a:spcPct val="125000"/>
              </a:lnSpc>
              <a:spcBef>
                <a:spcPts val="0"/>
              </a:spcBef>
              <a:defRPr/>
            </a:pPr>
            <a:r>
              <a:rPr lang="zh-CN" altLang="en-US" sz="2400" b="1" dirty="0">
                <a:latin typeface="楷体" panose="02010609060101010101" pitchFamily="49" charset="-122"/>
                <a:ea typeface="楷体" panose="02010609060101010101" pitchFamily="49" charset="-122"/>
              </a:rPr>
              <a:t>秋风</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萧</a:t>
            </a:r>
            <a:r>
              <a:rPr lang="zh-CN" altLang="en-US" sz="2400" b="1" dirty="0">
                <a:solidFill>
                  <a:srgbClr val="0000FF"/>
                </a:solidFill>
                <a:latin typeface="楷体" panose="02010609060101010101" pitchFamily="49" charset="-122"/>
                <a:ea typeface="楷体" panose="02010609060101010101" pitchFamily="49" charset="-122"/>
              </a:rPr>
              <a:t>瑟，</a:t>
            </a:r>
            <a:r>
              <a:rPr lang="zh-CN" altLang="en-US" sz="2400" b="1" dirty="0">
                <a:latin typeface="楷体" panose="02010609060101010101" pitchFamily="49" charset="-122"/>
                <a:ea typeface="楷体" panose="02010609060101010101" pitchFamily="49" charset="-122"/>
              </a:rPr>
              <a:t>洪波</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涌起。</a:t>
            </a:r>
          </a:p>
          <a:p>
            <a:pPr>
              <a:lnSpc>
                <a:spcPct val="125000"/>
              </a:lnSpc>
              <a:spcBef>
                <a:spcPts val="0"/>
              </a:spcBef>
              <a:defRPr/>
            </a:pPr>
            <a:r>
              <a:rPr lang="zh-CN" altLang="en-US" sz="2400" b="1" dirty="0">
                <a:latin typeface="楷体" panose="02010609060101010101" pitchFamily="49" charset="-122"/>
                <a:ea typeface="楷体" panose="02010609060101010101" pitchFamily="49" charset="-122"/>
              </a:rPr>
              <a:t>日月</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之行，若出</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其中</a:t>
            </a:r>
            <a:r>
              <a:rPr lang="en-US" altLang="zh-CN" sz="2400" b="1" dirty="0">
                <a:latin typeface="楷体" panose="02010609060101010101" pitchFamily="49" charset="-122"/>
                <a:ea typeface="楷体" panose="02010609060101010101" pitchFamily="49" charset="-122"/>
              </a:rPr>
              <a:t>; </a:t>
            </a:r>
          </a:p>
          <a:p>
            <a:pPr>
              <a:lnSpc>
                <a:spcPct val="125000"/>
              </a:lnSpc>
              <a:spcBef>
                <a:spcPts val="0"/>
              </a:spcBef>
              <a:defRPr/>
            </a:pPr>
            <a:r>
              <a:rPr lang="zh-CN" altLang="en-US" sz="2400" b="1" dirty="0">
                <a:latin typeface="楷体" panose="02010609060101010101" pitchFamily="49" charset="-122"/>
                <a:ea typeface="楷体" panose="02010609060101010101" pitchFamily="49" charset="-122"/>
              </a:rPr>
              <a:t>星汉</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灿烂，若出</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其里。</a:t>
            </a:r>
          </a:p>
          <a:p>
            <a:pPr>
              <a:lnSpc>
                <a:spcPct val="125000"/>
              </a:lnSpc>
              <a:spcBef>
                <a:spcPts val="0"/>
              </a:spcBef>
              <a:defRPr/>
            </a:pPr>
            <a:r>
              <a:rPr lang="zh-CN" altLang="en-US" sz="2400" b="1" dirty="0">
                <a:latin typeface="楷体" panose="02010609060101010101" pitchFamily="49" charset="-122"/>
                <a:ea typeface="楷体" panose="02010609060101010101" pitchFamily="49" charset="-122"/>
              </a:rPr>
              <a:t>幸甚</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至哉，歌以</a:t>
            </a:r>
            <a:r>
              <a:rPr lang="zh-CN" altLang="en-US" sz="2400" b="1" dirty="0">
                <a:solidFill>
                  <a:srgbClr val="0070C0"/>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咏志。 </a:t>
            </a:r>
          </a:p>
        </p:txBody>
      </p:sp>
      <p:sp>
        <p:nvSpPr>
          <p:cNvPr id="9" name="矩形标注 79898"/>
          <p:cNvSpPr>
            <a:spLocks noChangeArrowheads="1"/>
          </p:cNvSpPr>
          <p:nvPr/>
        </p:nvSpPr>
        <p:spPr bwMode="auto">
          <a:xfrm>
            <a:off x="858838" y="1495623"/>
            <a:ext cx="714375" cy="500063"/>
          </a:xfrm>
          <a:prstGeom prst="wedgeRectCallout">
            <a:avLst>
              <a:gd name="adj1" fmla="val 279990"/>
              <a:gd name="adj2" fmla="val 10884"/>
            </a:avLst>
          </a:prstGeom>
          <a:solidFill>
            <a:schemeClr val="accent5">
              <a:lumMod val="20000"/>
              <a:lumOff val="80000"/>
            </a:schemeClr>
          </a:solidFill>
          <a:ln w="9525">
            <a:noFill/>
            <a:miter lim="800000"/>
            <a:headEnd/>
            <a:tailEnd/>
          </a:ln>
        </p:spPr>
        <p:txBody>
          <a:bodyPr lIns="68580" tIns="34290" rIns="68580" bIns="34290"/>
          <a:lstStyle>
            <a:lvl1pPr defTabSz="685800">
              <a:defRPr>
                <a:solidFill>
                  <a:schemeClr val="tx1"/>
                </a:solidFill>
                <a:latin typeface="Arial" pitchFamily="34" charset="0"/>
                <a:ea typeface="宋体" pitchFamily="2" charset="-122"/>
              </a:defRPr>
            </a:lvl1pPr>
            <a:lvl2pPr marL="742950" indent="-285750" defTabSz="685800">
              <a:defRPr>
                <a:solidFill>
                  <a:schemeClr val="tx1"/>
                </a:solidFill>
                <a:latin typeface="Arial" pitchFamily="34" charset="0"/>
                <a:ea typeface="宋体" pitchFamily="2" charset="-122"/>
              </a:defRPr>
            </a:lvl2pPr>
            <a:lvl3pPr marL="1143000" indent="-228600" defTabSz="685800">
              <a:defRPr>
                <a:solidFill>
                  <a:schemeClr val="tx1"/>
                </a:solidFill>
                <a:latin typeface="Arial" pitchFamily="34" charset="0"/>
                <a:ea typeface="宋体" pitchFamily="2" charset="-122"/>
              </a:defRPr>
            </a:lvl3pPr>
            <a:lvl4pPr marL="1600200" indent="-228600" defTabSz="685800">
              <a:defRPr>
                <a:solidFill>
                  <a:schemeClr val="tx1"/>
                </a:solidFill>
                <a:latin typeface="Arial" pitchFamily="34" charset="0"/>
                <a:ea typeface="宋体" pitchFamily="2" charset="-122"/>
              </a:defRPr>
            </a:lvl4pPr>
            <a:lvl5pPr marL="2057400" indent="-228600" defTabSz="68580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a:defRPr/>
            </a:pPr>
            <a:r>
              <a:rPr lang="en-US" altLang="zh-CN" sz="2400" dirty="0" smtClean="0">
                <a:solidFill>
                  <a:srgbClr val="FF3300"/>
                </a:solidFill>
                <a:latin typeface="汉语拼音" pitchFamily="34" charset="0"/>
                <a:ea typeface="华文楷体" pitchFamily="2" charset="-122"/>
              </a:rPr>
              <a:t>jié </a:t>
            </a:r>
          </a:p>
          <a:p>
            <a:pPr algn="ctr">
              <a:defRPr/>
            </a:pPr>
            <a:r>
              <a:rPr lang="en-US" altLang="zh-CN" sz="2400" dirty="0" smtClean="0">
                <a:latin typeface="汉语拼音" pitchFamily="34" charset="0"/>
                <a:ea typeface="华文楷体" pitchFamily="2" charset="-122"/>
              </a:rPr>
              <a:t> </a:t>
            </a:r>
            <a:endParaRPr lang="zh-CN" altLang="en-US" sz="2400" dirty="0" smtClean="0">
              <a:latin typeface="汉语拼音" pitchFamily="34" charset="0"/>
              <a:ea typeface="华文楷体" pitchFamily="2" charset="-122"/>
            </a:endParaRPr>
          </a:p>
        </p:txBody>
      </p:sp>
      <p:sp>
        <p:nvSpPr>
          <p:cNvPr id="10" name="矩形标注 79898"/>
          <p:cNvSpPr>
            <a:spLocks noChangeArrowheads="1"/>
          </p:cNvSpPr>
          <p:nvPr/>
        </p:nvSpPr>
        <p:spPr bwMode="auto">
          <a:xfrm>
            <a:off x="900113" y="2715766"/>
            <a:ext cx="714375" cy="571500"/>
          </a:xfrm>
          <a:prstGeom prst="wedgeRectCallout">
            <a:avLst>
              <a:gd name="adj1" fmla="val 259988"/>
              <a:gd name="adj2" fmla="val -83878"/>
            </a:avLst>
          </a:prstGeom>
          <a:solidFill>
            <a:schemeClr val="accent5">
              <a:lumMod val="20000"/>
              <a:lumOff val="80000"/>
            </a:schemeClr>
          </a:solidFill>
          <a:ln w="9525">
            <a:noFill/>
            <a:miter lim="800000"/>
            <a:headEnd/>
            <a:tailEnd/>
          </a:ln>
        </p:spPr>
        <p:txBody>
          <a:bodyPr lIns="68580" tIns="34290" rIns="68580" bIns="3429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defRPr/>
            </a:pPr>
            <a:r>
              <a:rPr lang="en-US" altLang="zh-CN" sz="2400" dirty="0" smtClean="0">
                <a:solidFill>
                  <a:srgbClr val="FF3300"/>
                </a:solidFill>
                <a:latin typeface="汉语拼音" pitchFamily="34" charset="0"/>
                <a:ea typeface="华文楷体" pitchFamily="2" charset="-122"/>
              </a:rPr>
              <a:t>dàn</a:t>
            </a:r>
          </a:p>
        </p:txBody>
      </p:sp>
      <p:sp>
        <p:nvSpPr>
          <p:cNvPr id="11" name="矩形标注 79898"/>
          <p:cNvSpPr>
            <a:spLocks noChangeArrowheads="1"/>
          </p:cNvSpPr>
          <p:nvPr/>
        </p:nvSpPr>
        <p:spPr bwMode="auto">
          <a:xfrm>
            <a:off x="5951538" y="1640210"/>
            <a:ext cx="1357312" cy="571500"/>
          </a:xfrm>
          <a:prstGeom prst="wedgeRectCallout">
            <a:avLst>
              <a:gd name="adj1" fmla="val -78314"/>
              <a:gd name="adj2" fmla="val 69454"/>
            </a:avLst>
          </a:prstGeom>
          <a:solidFill>
            <a:schemeClr val="accent5">
              <a:lumMod val="20000"/>
              <a:lumOff val="80000"/>
            </a:schemeClr>
          </a:solidFill>
          <a:ln w="9525">
            <a:noFill/>
            <a:miter lim="800000"/>
            <a:headEnd/>
            <a:tailEnd/>
          </a:ln>
        </p:spPr>
        <p:txBody>
          <a:bodyPr lIns="68580" tIns="34290" rIns="68580" bIns="3429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defRPr/>
            </a:pPr>
            <a:r>
              <a:rPr lang="en-US" altLang="zh-CN" sz="2400" smtClean="0">
                <a:solidFill>
                  <a:srgbClr val="FF3300"/>
                </a:solidFill>
                <a:latin typeface="汉语拼音" pitchFamily="34" charset="0"/>
                <a:ea typeface="华文楷体" pitchFamily="2" charset="-122"/>
              </a:rPr>
              <a:t>sǒng zhì </a:t>
            </a:r>
          </a:p>
        </p:txBody>
      </p:sp>
      <p:sp>
        <p:nvSpPr>
          <p:cNvPr id="12" name="矩形标注 79898"/>
          <p:cNvSpPr>
            <a:spLocks noChangeArrowheads="1"/>
          </p:cNvSpPr>
          <p:nvPr/>
        </p:nvSpPr>
        <p:spPr bwMode="auto">
          <a:xfrm>
            <a:off x="6451600" y="3439840"/>
            <a:ext cx="642938" cy="500062"/>
          </a:xfrm>
          <a:prstGeom prst="wedgeRectCallout">
            <a:avLst>
              <a:gd name="adj1" fmla="val -508759"/>
              <a:gd name="adj2" fmla="val -90069"/>
            </a:avLst>
          </a:prstGeom>
          <a:solidFill>
            <a:schemeClr val="accent5">
              <a:lumMod val="20000"/>
              <a:lumOff val="80000"/>
            </a:schemeClr>
          </a:solidFill>
          <a:ln w="9525">
            <a:noFill/>
            <a:miter lim="800000"/>
            <a:headEnd/>
            <a:tailEnd/>
          </a:ln>
        </p:spPr>
        <p:txBody>
          <a:bodyPr lIns="68580" tIns="34290" rIns="68580" bIns="34290"/>
          <a:lstStyle>
            <a:lvl1pPr defTabSz="685800">
              <a:defRPr>
                <a:solidFill>
                  <a:schemeClr val="tx1"/>
                </a:solidFill>
                <a:latin typeface="Arial" pitchFamily="34" charset="0"/>
                <a:ea typeface="宋体" pitchFamily="2" charset="-122"/>
              </a:defRPr>
            </a:lvl1pPr>
            <a:lvl2pPr marL="742950" indent="-285750" defTabSz="685800">
              <a:defRPr>
                <a:solidFill>
                  <a:schemeClr val="tx1"/>
                </a:solidFill>
                <a:latin typeface="Arial" pitchFamily="34" charset="0"/>
                <a:ea typeface="宋体" pitchFamily="2" charset="-122"/>
              </a:defRPr>
            </a:lvl2pPr>
            <a:lvl3pPr marL="1143000" indent="-228600" defTabSz="685800">
              <a:defRPr>
                <a:solidFill>
                  <a:schemeClr val="tx1"/>
                </a:solidFill>
                <a:latin typeface="Arial" pitchFamily="34" charset="0"/>
                <a:ea typeface="宋体" pitchFamily="2" charset="-122"/>
              </a:defRPr>
            </a:lvl3pPr>
            <a:lvl4pPr marL="1600200" indent="-228600" defTabSz="685800">
              <a:defRPr>
                <a:solidFill>
                  <a:schemeClr val="tx1"/>
                </a:solidFill>
                <a:latin typeface="Arial" pitchFamily="34" charset="0"/>
                <a:ea typeface="宋体" pitchFamily="2" charset="-122"/>
              </a:defRPr>
            </a:lvl4pPr>
            <a:lvl5pPr marL="2057400" indent="-228600" defTabSz="68580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a:defRPr/>
            </a:pPr>
            <a:r>
              <a:rPr lang="en-US" altLang="zh-CN" sz="2400" smtClean="0">
                <a:solidFill>
                  <a:srgbClr val="FF3300"/>
                </a:solidFill>
                <a:latin typeface="汉语拼音" pitchFamily="34" charset="0"/>
                <a:ea typeface="华文楷体" pitchFamily="2" charset="-122"/>
              </a:rPr>
              <a:t>sè</a:t>
            </a:r>
            <a:endParaRPr lang="zh-CN" altLang="en-US" sz="2400" smtClean="0">
              <a:latin typeface="汉语拼音" pitchFamily="34" charset="0"/>
              <a:ea typeface="华文楷体" pitchFamily="2" charset="-122"/>
            </a:endParaRPr>
          </a:p>
        </p:txBody>
      </p:sp>
      <p:pic>
        <p:nvPicPr>
          <p:cNvPr id="3" name="观沧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172400" y="555625"/>
            <a:ext cx="609600" cy="609600"/>
          </a:xfrm>
          <a:prstGeom prst="rect">
            <a:avLst/>
          </a:prstGeom>
        </p:spPr>
      </p:pic>
      <p:sp>
        <p:nvSpPr>
          <p:cNvPr id="14" name="矩形 6"/>
          <p:cNvSpPr>
            <a:spLocks noChangeArrowheads="1"/>
          </p:cNvSpPr>
          <p:nvPr/>
        </p:nvSpPr>
        <p:spPr bwMode="auto">
          <a:xfrm>
            <a:off x="3131840" y="1390005"/>
            <a:ext cx="12698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smtClean="0">
                <a:latin typeface="楷体" pitchFamily="49" charset="-122"/>
                <a:ea typeface="楷体" pitchFamily="49" charset="-122"/>
              </a:rPr>
              <a:t>曹   操</a:t>
            </a:r>
            <a:endParaRPr lang="zh-CN" altLang="en-US" sz="2400" b="1" dirty="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3"/>
                    </p:tgtEl>
                  </p:cond>
                </p:stCondLst>
                <p:endSync evt="end" delay="0">
                  <p:rtn val="all"/>
                </p:endSync>
                <p:childTnLst>
                  <p:par>
                    <p:cTn id="28" fill="hold">
                      <p:stCondLst>
                        <p:cond delay="0"/>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43015" fill="hold"/>
                                        <p:tgtEl>
                                          <p:spTgt spid="3"/>
                                        </p:tgtEl>
                                      </p:cBhvr>
                                    </p:cmd>
                                  </p:childTnLst>
                                </p:cTn>
                              </p:par>
                            </p:childTnLst>
                          </p:cTn>
                        </p:par>
                      </p:childTnLst>
                    </p:cTn>
                  </p:par>
                </p:childTnLst>
              </p:cTn>
              <p:nextCondLst>
                <p:cond evt="onClick" delay="0">
                  <p:tgtEl>
                    <p:spTgt spid="3"/>
                  </p:tgtEl>
                </p:cond>
              </p:nextCondLst>
            </p:seq>
            <p:audio>
              <p:cMediaNode vol="80000">
                <p:cTn id="32" fill="hold" display="0">
                  <p:stCondLst>
                    <p:cond delay="indefinite"/>
                  </p:stCondLst>
                  <p:endCondLst>
                    <p:cond evt="onStopAudio" delay="0">
                      <p:tgtEl>
                        <p:sldTgt/>
                      </p:tgtEl>
                    </p:cond>
                  </p:endCondLst>
                </p:cTn>
                <p:tgtEl>
                  <p:spTgt spid="3"/>
                </p:tgtEl>
              </p:cMediaNode>
            </p:audio>
          </p:childTnLst>
        </p:cTn>
      </p:par>
    </p:tnLst>
    <p:bldLst>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5"/>
          <p:cNvGrpSpPr>
            <a:grpSpLocks/>
          </p:cNvGrpSpPr>
          <p:nvPr/>
        </p:nvGrpSpPr>
        <p:grpSpPr bwMode="auto">
          <a:xfrm>
            <a:off x="44450" y="-39688"/>
            <a:ext cx="2006600" cy="522288"/>
            <a:chOff x="70" y="-63"/>
            <a:chExt cx="3160" cy="824"/>
          </a:xfrm>
        </p:grpSpPr>
        <p:sp>
          <p:nvSpPr>
            <p:cNvPr id="14346"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1" name="矩形 5"/>
          <p:cNvSpPr>
            <a:spLocks noChangeArrowheads="1"/>
          </p:cNvSpPr>
          <p:nvPr/>
        </p:nvSpPr>
        <p:spPr bwMode="auto">
          <a:xfrm>
            <a:off x="2019300" y="1371923"/>
            <a:ext cx="5595938"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ts val="1200"/>
              </a:spcBef>
            </a:pPr>
            <a:r>
              <a:rPr lang="zh-CN" altLang="en-US" sz="3200" b="1" dirty="0">
                <a:latin typeface="楷体" pitchFamily="49" charset="-122"/>
                <a:ea typeface="楷体" pitchFamily="49" charset="-122"/>
              </a:rPr>
              <a:t>观沧海</a:t>
            </a:r>
          </a:p>
          <a:p>
            <a:pPr algn="ctr" eaLnBrk="1" hangingPunct="1">
              <a:spcBef>
                <a:spcPts val="1200"/>
              </a:spcBef>
              <a:spcAft>
                <a:spcPts val="6600"/>
              </a:spcAft>
            </a:pPr>
            <a:r>
              <a:rPr lang="zh-CN" altLang="en-US" sz="3200" b="1" dirty="0">
                <a:latin typeface="楷体" pitchFamily="49" charset="-122"/>
                <a:ea typeface="楷体" pitchFamily="49" charset="-122"/>
              </a:rPr>
              <a:t>东</a:t>
            </a:r>
            <a:r>
              <a:rPr lang="zh-CN" altLang="en-US" sz="3200" b="1" dirty="0">
                <a:solidFill>
                  <a:srgbClr val="FF0000"/>
                </a:solidFill>
                <a:latin typeface="楷体" pitchFamily="49" charset="-122"/>
                <a:ea typeface="楷体" pitchFamily="49" charset="-122"/>
              </a:rPr>
              <a:t>临</a:t>
            </a:r>
            <a:r>
              <a:rPr lang="zh-CN" altLang="en-US" sz="3200" b="1" dirty="0">
                <a:latin typeface="楷体" pitchFamily="49" charset="-122"/>
                <a:ea typeface="楷体" pitchFamily="49" charset="-122"/>
              </a:rPr>
              <a:t>碣石，以观沧海</a:t>
            </a:r>
            <a:r>
              <a:rPr lang="zh-CN" altLang="en-US" sz="3200" b="1" dirty="0" smtClean="0">
                <a:latin typeface="楷体" pitchFamily="49" charset="-122"/>
                <a:ea typeface="楷体" pitchFamily="49" charset="-122"/>
              </a:rPr>
              <a:t>。</a:t>
            </a:r>
            <a:endParaRPr lang="en-US" altLang="zh-CN" sz="3200" b="1" dirty="0">
              <a:latin typeface="楷体" pitchFamily="49" charset="-122"/>
              <a:ea typeface="楷体" pitchFamily="49" charset="-122"/>
            </a:endParaRPr>
          </a:p>
          <a:p>
            <a:pPr algn="ctr" eaLnBrk="1" hangingPunct="1">
              <a:spcBef>
                <a:spcPts val="1200"/>
              </a:spcBef>
              <a:spcAft>
                <a:spcPts val="6600"/>
              </a:spcAft>
            </a:pPr>
            <a:r>
              <a:rPr lang="zh-CN" altLang="en-US" sz="3200" b="1" dirty="0">
                <a:latin typeface="楷体" pitchFamily="49" charset="-122"/>
                <a:ea typeface="楷体" pitchFamily="49" charset="-122"/>
              </a:rPr>
              <a:t>水</a:t>
            </a:r>
            <a:r>
              <a:rPr lang="zh-CN" altLang="en-US" sz="3200" b="1" dirty="0">
                <a:solidFill>
                  <a:srgbClr val="FF0000"/>
                </a:solidFill>
                <a:latin typeface="楷体" pitchFamily="49" charset="-122"/>
                <a:ea typeface="楷体" pitchFamily="49" charset="-122"/>
              </a:rPr>
              <a:t>何</a:t>
            </a:r>
            <a:r>
              <a:rPr lang="zh-CN" altLang="en-US" sz="3200" b="1" dirty="0">
                <a:latin typeface="楷体" pitchFamily="49" charset="-122"/>
                <a:ea typeface="楷体" pitchFamily="49" charset="-122"/>
              </a:rPr>
              <a:t>澹澹，山岛</a:t>
            </a:r>
            <a:r>
              <a:rPr lang="zh-CN" altLang="en-US" sz="3200" b="1" dirty="0">
                <a:solidFill>
                  <a:srgbClr val="FF0000"/>
                </a:solidFill>
                <a:latin typeface="楷体" pitchFamily="49" charset="-122"/>
                <a:ea typeface="楷体" pitchFamily="49" charset="-122"/>
              </a:rPr>
              <a:t>竦峙</a:t>
            </a:r>
            <a:r>
              <a:rPr lang="zh-CN" altLang="en-US" sz="3200" b="1" dirty="0">
                <a:latin typeface="楷体" pitchFamily="49" charset="-122"/>
                <a:ea typeface="楷体" pitchFamily="49" charset="-122"/>
              </a:rPr>
              <a:t>。</a:t>
            </a:r>
          </a:p>
        </p:txBody>
      </p:sp>
      <p:sp>
        <p:nvSpPr>
          <p:cNvPr id="16" name="线形标注 2 15"/>
          <p:cNvSpPr/>
          <p:nvPr/>
        </p:nvSpPr>
        <p:spPr>
          <a:xfrm>
            <a:off x="454025" y="1341438"/>
            <a:ext cx="1938338" cy="509587"/>
          </a:xfrm>
          <a:prstGeom prst="borderCallout2">
            <a:avLst>
              <a:gd name="adj1" fmla="val 29282"/>
              <a:gd name="adj2" fmla="val 100363"/>
              <a:gd name="adj3" fmla="val 29282"/>
              <a:gd name="adj4" fmla="val 129185"/>
              <a:gd name="adj5" fmla="val 138878"/>
              <a:gd name="adj6" fmla="val 148606"/>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到达，登上</a:t>
            </a:r>
          </a:p>
        </p:txBody>
      </p:sp>
      <p:sp>
        <p:nvSpPr>
          <p:cNvPr id="17" name="线形标注 2 16"/>
          <p:cNvSpPr/>
          <p:nvPr/>
        </p:nvSpPr>
        <p:spPr>
          <a:xfrm>
            <a:off x="208757" y="2857500"/>
            <a:ext cx="1214437" cy="511175"/>
          </a:xfrm>
          <a:prstGeom prst="borderCallout2">
            <a:avLst>
              <a:gd name="adj1" fmla="val 75866"/>
              <a:gd name="adj2" fmla="val 97226"/>
              <a:gd name="adj3" fmla="val 88909"/>
              <a:gd name="adj4" fmla="val 137028"/>
              <a:gd name="adj5" fmla="val 133646"/>
              <a:gd name="adj6" fmla="val 255162"/>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多么</a:t>
            </a:r>
          </a:p>
        </p:txBody>
      </p:sp>
      <p:sp>
        <p:nvSpPr>
          <p:cNvPr id="18" name="线形标注 2 17"/>
          <p:cNvSpPr/>
          <p:nvPr/>
        </p:nvSpPr>
        <p:spPr>
          <a:xfrm>
            <a:off x="142875" y="3644751"/>
            <a:ext cx="2439988" cy="511175"/>
          </a:xfrm>
          <a:prstGeom prst="borderCallout2">
            <a:avLst>
              <a:gd name="adj1" fmla="val 48239"/>
              <a:gd name="adj2" fmla="val 100363"/>
              <a:gd name="adj3" fmla="val 46134"/>
              <a:gd name="adj4" fmla="val 127986"/>
              <a:gd name="adj5" fmla="val 34322"/>
              <a:gd name="adj6" fmla="val 144569"/>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水波荡漾的样子</a:t>
            </a:r>
          </a:p>
        </p:txBody>
      </p:sp>
      <p:sp>
        <p:nvSpPr>
          <p:cNvPr id="21" name="线形标注 2 20"/>
          <p:cNvSpPr/>
          <p:nvPr/>
        </p:nvSpPr>
        <p:spPr>
          <a:xfrm>
            <a:off x="7299870" y="3378200"/>
            <a:ext cx="1318840" cy="511175"/>
          </a:xfrm>
          <a:prstGeom prst="borderCallout2">
            <a:avLst>
              <a:gd name="adj1" fmla="val 33495"/>
              <a:gd name="adj2" fmla="val -14"/>
              <a:gd name="adj3" fmla="val 35602"/>
              <a:gd name="adj4" fmla="val -36077"/>
              <a:gd name="adj5" fmla="val 60245"/>
              <a:gd name="adj6" fmla="val -94550"/>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耸立</a:t>
            </a:r>
          </a:p>
        </p:txBody>
      </p:sp>
      <p:sp>
        <p:nvSpPr>
          <p:cNvPr id="22" name="矩形 21"/>
          <p:cNvSpPr/>
          <p:nvPr/>
        </p:nvSpPr>
        <p:spPr>
          <a:xfrm>
            <a:off x="1362869" y="4230688"/>
            <a:ext cx="6809581"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eaLnBrk="1" hangingPunct="1">
              <a:lnSpc>
                <a:spcPct val="150000"/>
              </a:lnSpc>
              <a:spcBef>
                <a:spcPct val="50000"/>
              </a:spcBef>
              <a:defRPr/>
            </a:pPr>
            <a:r>
              <a:rPr lang="zh-CN" altLang="en-US" sz="2400" b="1" dirty="0" smtClean="0">
                <a:solidFill>
                  <a:srgbClr val="FF0000"/>
                </a:solidFill>
                <a:latin typeface="楷体" panose="02010609060101010101" pitchFamily="49" charset="-122"/>
                <a:ea typeface="楷体" panose="02010609060101010101" pitchFamily="49" charset="-122"/>
              </a:rPr>
              <a:t>译文：</a:t>
            </a:r>
            <a:r>
              <a:rPr lang="zh-CN" altLang="en-US" sz="2400" b="1" dirty="0">
                <a:solidFill>
                  <a:srgbClr val="0000FF"/>
                </a:solidFill>
                <a:latin typeface="楷体" panose="02010609060101010101" pitchFamily="49" charset="-122"/>
                <a:ea typeface="楷体" panose="02010609060101010101" pitchFamily="49" charset="-122"/>
              </a:rPr>
              <a:t>海水波涛激荡，海中山岛罗列，高耸挺立。</a:t>
            </a:r>
          </a:p>
        </p:txBody>
      </p:sp>
      <p:sp>
        <p:nvSpPr>
          <p:cNvPr id="14345" name="矩形 1"/>
          <p:cNvSpPr>
            <a:spLocks noChangeArrowheads="1"/>
          </p:cNvSpPr>
          <p:nvPr/>
        </p:nvSpPr>
        <p:spPr bwMode="auto">
          <a:xfrm>
            <a:off x="512763" y="482600"/>
            <a:ext cx="7659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latin typeface="宋体" pitchFamily="2" charset="-122"/>
              </a:rPr>
              <a:t>1.</a:t>
            </a:r>
            <a:r>
              <a:rPr lang="zh-CN" altLang="en-US" sz="2400" b="1">
                <a:latin typeface="宋体" pitchFamily="2" charset="-122"/>
              </a:rPr>
              <a:t>请同学反复朗读诗歌，用自己的话说说诗句的意思。</a:t>
            </a:r>
          </a:p>
        </p:txBody>
      </p:sp>
      <p:sp>
        <p:nvSpPr>
          <p:cNvPr id="13" name="矩形 12"/>
          <p:cNvSpPr/>
          <p:nvPr/>
        </p:nvSpPr>
        <p:spPr>
          <a:xfrm>
            <a:off x="1791791" y="2573491"/>
            <a:ext cx="6167499"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eaLnBrk="1" hangingPunct="1">
              <a:lnSpc>
                <a:spcPct val="150000"/>
              </a:lnSpc>
              <a:spcBef>
                <a:spcPct val="50000"/>
              </a:spcBef>
              <a:defRPr/>
            </a:pPr>
            <a:r>
              <a:rPr lang="zh-CN" altLang="en-US" sz="2400" b="1" dirty="0" smtClean="0">
                <a:solidFill>
                  <a:srgbClr val="FF0000"/>
                </a:solidFill>
                <a:latin typeface="楷体" panose="02010609060101010101" pitchFamily="49" charset="-122"/>
                <a:ea typeface="楷体" panose="02010609060101010101" pitchFamily="49" charset="-122"/>
              </a:rPr>
              <a:t>译文：</a:t>
            </a:r>
            <a:r>
              <a:rPr lang="zh-CN" altLang="en-US" sz="2400" b="1" dirty="0" smtClean="0">
                <a:solidFill>
                  <a:srgbClr val="0000FF"/>
                </a:solidFill>
                <a:latin typeface="楷体" panose="02010609060101010101" pitchFamily="49" charset="-122"/>
                <a:ea typeface="楷体" panose="02010609060101010101" pitchFamily="49" charset="-122"/>
              </a:rPr>
              <a:t>东行到达碣石山，前来观看大海。</a:t>
            </a:r>
            <a:endParaRPr lang="zh-CN" altLang="en-US" sz="24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animBg="1"/>
      <p:bldP spid="17" grpId="0" animBg="1"/>
      <p:bldP spid="18"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4"/>
          <p:cNvGrpSpPr>
            <a:grpSpLocks/>
          </p:cNvGrpSpPr>
          <p:nvPr/>
        </p:nvGrpSpPr>
        <p:grpSpPr bwMode="auto">
          <a:xfrm>
            <a:off x="44450" y="-39688"/>
            <a:ext cx="2006600" cy="522288"/>
            <a:chOff x="70" y="-63"/>
            <a:chExt cx="3160" cy="824"/>
          </a:xfrm>
        </p:grpSpPr>
        <p:sp>
          <p:nvSpPr>
            <p:cNvPr id="1537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7"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5363" name="矩形 1"/>
          <p:cNvSpPr>
            <a:spLocks noChangeArrowheads="1"/>
          </p:cNvSpPr>
          <p:nvPr/>
        </p:nvSpPr>
        <p:spPr bwMode="auto">
          <a:xfrm>
            <a:off x="2178050" y="3228975"/>
            <a:ext cx="4572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ts val="6000"/>
              </a:spcBef>
              <a:spcAft>
                <a:spcPts val="6000"/>
              </a:spcAft>
            </a:pPr>
            <a:r>
              <a:rPr lang="zh-CN" altLang="en-US" sz="3200" b="1">
                <a:latin typeface="楷体" pitchFamily="49" charset="-122"/>
                <a:ea typeface="楷体" pitchFamily="49" charset="-122"/>
              </a:rPr>
              <a:t>秋风</a:t>
            </a:r>
            <a:r>
              <a:rPr lang="zh-CN" altLang="en-US" sz="3200" b="1">
                <a:solidFill>
                  <a:srgbClr val="FF0000"/>
                </a:solidFill>
                <a:latin typeface="楷体" pitchFamily="49" charset="-122"/>
                <a:ea typeface="楷体" pitchFamily="49" charset="-122"/>
              </a:rPr>
              <a:t>萧瑟</a:t>
            </a:r>
            <a:r>
              <a:rPr lang="zh-CN" altLang="en-US" sz="3200" b="1">
                <a:latin typeface="楷体" pitchFamily="49" charset="-122"/>
                <a:ea typeface="楷体" pitchFamily="49" charset="-122"/>
              </a:rPr>
              <a:t>，</a:t>
            </a:r>
            <a:r>
              <a:rPr lang="zh-CN" altLang="en-US" sz="3200" b="1">
                <a:solidFill>
                  <a:srgbClr val="FF0000"/>
                </a:solidFill>
                <a:latin typeface="楷体" pitchFamily="49" charset="-122"/>
                <a:ea typeface="楷体" pitchFamily="49" charset="-122"/>
              </a:rPr>
              <a:t>洪波</a:t>
            </a:r>
            <a:r>
              <a:rPr lang="zh-CN" altLang="en-US" sz="3200" b="1">
                <a:latin typeface="楷体" pitchFamily="49" charset="-122"/>
                <a:ea typeface="楷体" pitchFamily="49" charset="-122"/>
              </a:rPr>
              <a:t>涌起。</a:t>
            </a:r>
          </a:p>
        </p:txBody>
      </p:sp>
      <p:sp>
        <p:nvSpPr>
          <p:cNvPr id="18" name="线形标注 2 17"/>
          <p:cNvSpPr/>
          <p:nvPr/>
        </p:nvSpPr>
        <p:spPr>
          <a:xfrm>
            <a:off x="250825" y="2565400"/>
            <a:ext cx="3052763" cy="511175"/>
          </a:xfrm>
          <a:prstGeom prst="borderCallout2">
            <a:avLst>
              <a:gd name="adj1" fmla="val 29282"/>
              <a:gd name="adj2" fmla="val 100363"/>
              <a:gd name="adj3" fmla="val 147239"/>
              <a:gd name="adj4" fmla="val 111313"/>
              <a:gd name="adj5" fmla="val 34565"/>
              <a:gd name="adj6" fmla="val 100294"/>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形容风吹树木的声音</a:t>
            </a:r>
          </a:p>
        </p:txBody>
      </p:sp>
      <p:sp>
        <p:nvSpPr>
          <p:cNvPr id="20" name="线形标注 2 19"/>
          <p:cNvSpPr/>
          <p:nvPr/>
        </p:nvSpPr>
        <p:spPr>
          <a:xfrm>
            <a:off x="6188075" y="2493963"/>
            <a:ext cx="1912938" cy="509587"/>
          </a:xfrm>
          <a:prstGeom prst="borderCallout2">
            <a:avLst>
              <a:gd name="adj1" fmla="val 37707"/>
              <a:gd name="adj2" fmla="val -2516"/>
              <a:gd name="adj3" fmla="val 37707"/>
              <a:gd name="adj4" fmla="val -30281"/>
              <a:gd name="adj5" fmla="val 160948"/>
              <a:gd name="adj6" fmla="val -73797"/>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巨大的波浪</a:t>
            </a:r>
          </a:p>
        </p:txBody>
      </p:sp>
      <p:sp>
        <p:nvSpPr>
          <p:cNvPr id="22" name="Oval 13"/>
          <p:cNvSpPr>
            <a:spLocks noChangeArrowheads="1"/>
          </p:cNvSpPr>
          <p:nvPr/>
        </p:nvSpPr>
        <p:spPr bwMode="auto">
          <a:xfrm>
            <a:off x="6410325" y="3170238"/>
            <a:ext cx="1071563" cy="642937"/>
          </a:xfrm>
          <a:prstGeom prst="ellipse">
            <a:avLst/>
          </a:prstGeom>
          <a:solidFill>
            <a:srgbClr val="CCCCFF"/>
          </a:solidFill>
          <a:ln w="9525">
            <a:solidFill>
              <a:schemeClr val="tx1"/>
            </a:solidFill>
            <a:round/>
            <a:headEnd/>
            <a:tailEnd/>
          </a:ln>
        </p:spPr>
        <p:txBody>
          <a:bodyPr wrap="none"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800" b="1">
                <a:latin typeface="黑体" pitchFamily="49" charset="-122"/>
                <a:ea typeface="黑体" pitchFamily="49" charset="-122"/>
              </a:rPr>
              <a:t>动 景</a:t>
            </a:r>
          </a:p>
        </p:txBody>
      </p:sp>
      <p:sp>
        <p:nvSpPr>
          <p:cNvPr id="23" name="Oval 14"/>
          <p:cNvSpPr>
            <a:spLocks noChangeArrowheads="1"/>
          </p:cNvSpPr>
          <p:nvPr/>
        </p:nvSpPr>
        <p:spPr bwMode="auto">
          <a:xfrm>
            <a:off x="6156325" y="704850"/>
            <a:ext cx="1223963" cy="571500"/>
          </a:xfrm>
          <a:prstGeom prst="ellipse">
            <a:avLst/>
          </a:prstGeom>
          <a:solidFill>
            <a:schemeClr val="accent6">
              <a:lumMod val="60000"/>
              <a:lumOff val="40000"/>
            </a:schemeClr>
          </a:solidFill>
          <a:ln w="9525">
            <a:solidFill>
              <a:schemeClr val="tx1"/>
            </a:solidFill>
            <a:round/>
          </a:ln>
        </p:spPr>
        <p:txBody>
          <a:bodyPr wrap="none" anchor="ctr"/>
          <a:lstStyle/>
          <a:p>
            <a:pPr algn="ctr">
              <a:defRPr/>
            </a:pPr>
            <a:r>
              <a:rPr lang="zh-CN" altLang="en-US" sz="2800" b="1" dirty="0">
                <a:latin typeface="黑体" panose="02010600030101010101" pitchFamily="49" charset="-122"/>
                <a:ea typeface="黑体" panose="02010600030101010101" pitchFamily="49" charset="-122"/>
              </a:rPr>
              <a:t>静 景</a:t>
            </a:r>
          </a:p>
        </p:txBody>
      </p:sp>
      <p:sp>
        <p:nvSpPr>
          <p:cNvPr id="15368" name="矩形 1"/>
          <p:cNvSpPr>
            <a:spLocks noChangeArrowheads="1"/>
          </p:cNvSpPr>
          <p:nvPr/>
        </p:nvSpPr>
        <p:spPr bwMode="auto">
          <a:xfrm>
            <a:off x="2051050" y="690563"/>
            <a:ext cx="43053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ts val="6000"/>
              </a:spcBef>
              <a:spcAft>
                <a:spcPts val="6000"/>
              </a:spcAft>
            </a:pPr>
            <a:r>
              <a:rPr lang="zh-CN" altLang="en-US" sz="3200" b="1">
                <a:solidFill>
                  <a:srgbClr val="000000"/>
                </a:solidFill>
                <a:latin typeface="楷体" pitchFamily="49" charset="-122"/>
                <a:ea typeface="楷体" pitchFamily="49" charset="-122"/>
              </a:rPr>
              <a:t>树木丛生，百草丰茂。</a:t>
            </a:r>
            <a:endParaRPr lang="en-US" altLang="zh-CN" sz="3200" b="1">
              <a:solidFill>
                <a:srgbClr val="000000"/>
              </a:solidFill>
              <a:latin typeface="楷体" pitchFamily="49" charset="-122"/>
              <a:ea typeface="楷体" pitchFamily="49" charset="-122"/>
            </a:endParaRPr>
          </a:p>
        </p:txBody>
      </p:sp>
      <p:sp>
        <p:nvSpPr>
          <p:cNvPr id="14" name="矩形 13"/>
          <p:cNvSpPr/>
          <p:nvPr/>
        </p:nvSpPr>
        <p:spPr>
          <a:xfrm>
            <a:off x="539750" y="1349375"/>
            <a:ext cx="8216900" cy="64611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eaLnBrk="1" hangingPunct="1">
              <a:lnSpc>
                <a:spcPct val="150000"/>
              </a:lnSpc>
              <a:spcBef>
                <a:spcPct val="50000"/>
              </a:spcBef>
              <a:defRPr/>
            </a:pPr>
            <a:r>
              <a:rPr lang="zh-CN" altLang="en-US" sz="2400" b="1" dirty="0" smtClean="0">
                <a:solidFill>
                  <a:srgbClr val="FF0000"/>
                </a:solidFill>
                <a:latin typeface="楷体" panose="02010609060101010101" pitchFamily="49" charset="-122"/>
                <a:ea typeface="楷体" panose="02010609060101010101" pitchFamily="49" charset="-122"/>
              </a:rPr>
              <a:t>译文：</a:t>
            </a:r>
            <a:r>
              <a:rPr lang="zh-CN" altLang="en-US" sz="2400" b="1" dirty="0" smtClean="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岛上）树木郁郁葱葱地生长，各种</a:t>
            </a:r>
            <a:r>
              <a:rPr lang="zh-CN" altLang="en-US" sz="2400" b="1" dirty="0" smtClean="0">
                <a:solidFill>
                  <a:srgbClr val="0000FF"/>
                </a:solidFill>
                <a:latin typeface="楷体" panose="02010609060101010101" pitchFamily="49" charset="-122"/>
                <a:ea typeface="楷体" panose="02010609060101010101" pitchFamily="49" charset="-122"/>
              </a:rPr>
              <a:t>草长</a:t>
            </a:r>
            <a:r>
              <a:rPr lang="zh-CN" altLang="en-US" sz="2400" b="1" dirty="0">
                <a:solidFill>
                  <a:srgbClr val="0000FF"/>
                </a:solidFill>
                <a:latin typeface="楷体" panose="02010609060101010101" pitchFamily="49" charset="-122"/>
                <a:ea typeface="楷体" panose="02010609060101010101" pitchFamily="49" charset="-122"/>
              </a:rPr>
              <a:t>得茂盛。</a:t>
            </a:r>
          </a:p>
        </p:txBody>
      </p:sp>
      <p:sp>
        <p:nvSpPr>
          <p:cNvPr id="15" name="矩形 14"/>
          <p:cNvSpPr/>
          <p:nvPr/>
        </p:nvSpPr>
        <p:spPr>
          <a:xfrm>
            <a:off x="468313" y="4011910"/>
            <a:ext cx="8216900" cy="46166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eaLnBrk="1" hangingPunct="1">
              <a:spcBef>
                <a:spcPct val="50000"/>
              </a:spcBef>
              <a:defRPr/>
            </a:pPr>
            <a:r>
              <a:rPr lang="zh-CN" altLang="en-US" sz="2400" b="1" dirty="0" smtClean="0">
                <a:solidFill>
                  <a:srgbClr val="FF0000"/>
                </a:solidFill>
                <a:latin typeface="楷体" panose="02010609060101010101" pitchFamily="49" charset="-122"/>
                <a:ea typeface="楷体" panose="02010609060101010101" pitchFamily="49" charset="-122"/>
              </a:rPr>
              <a:t>译文：</a:t>
            </a:r>
            <a:r>
              <a:rPr lang="zh-CN" altLang="en-US" sz="2400" b="1" dirty="0">
                <a:solidFill>
                  <a:srgbClr val="0000FF"/>
                </a:solidFill>
                <a:latin typeface="楷体" panose="02010609060101010101" pitchFamily="49" charset="-122"/>
                <a:ea typeface="楷体" panose="02010609060101010101" pitchFamily="49" charset="-122"/>
              </a:rPr>
              <a:t>萧瑟</a:t>
            </a:r>
            <a:r>
              <a:rPr lang="zh-CN" altLang="en-US" sz="2400" b="1" dirty="0" smtClean="0">
                <a:solidFill>
                  <a:srgbClr val="0000FF"/>
                </a:solidFill>
                <a:latin typeface="楷体" panose="02010609060101010101" pitchFamily="49" charset="-122"/>
                <a:ea typeface="楷体" panose="02010609060101010101" pitchFamily="49" charset="-122"/>
              </a:rPr>
              <a:t>的秋风吹过，</a:t>
            </a:r>
            <a:r>
              <a:rPr lang="zh-CN" altLang="en-US" sz="2400" b="1" dirty="0">
                <a:solidFill>
                  <a:srgbClr val="0000FF"/>
                </a:solidFill>
                <a:latin typeface="楷体" panose="02010609060101010101" pitchFamily="49" charset="-122"/>
                <a:ea typeface="楷体" panose="02010609060101010101" pitchFamily="49" charset="-122"/>
              </a:rPr>
              <a:t>海上掀起巨浪，在翻卷，在呼</a:t>
            </a:r>
            <a:r>
              <a:rPr lang="zh-CN" altLang="en-US" sz="2400" b="1" dirty="0" smtClean="0">
                <a:solidFill>
                  <a:srgbClr val="0000FF"/>
                </a:solidFill>
                <a:latin typeface="楷体" panose="02010609060101010101" pitchFamily="49" charset="-122"/>
                <a:ea typeface="楷体" panose="02010609060101010101" pitchFamily="49" charset="-122"/>
              </a:rPr>
              <a:t>啸</a:t>
            </a:r>
            <a:r>
              <a:rPr lang="zh-CN" altLang="en-US" sz="2400" b="1" dirty="0">
                <a:solidFill>
                  <a:srgbClr val="0000FF"/>
                </a:solidFill>
                <a:latin typeface="楷体" panose="02010609060101010101" pitchFamily="49" charset="-122"/>
                <a:ea typeface="楷体" panose="02010609060101010101" pitchFamily="49" charset="-122"/>
              </a:rPr>
              <a:t>。</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heel(4)">
                                      <p:cBhvr>
                                        <p:cTn id="27" dur="2000"/>
                                        <p:tgtEl>
                                          <p:spTgt spid="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ircle(in)">
                                      <p:cBhvr>
                                        <p:cTn id="32"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2" grpId="0" bldLvl="0" animBg="1"/>
      <p:bldP spid="2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9"/>
          <p:cNvGrpSpPr>
            <a:grpSpLocks/>
          </p:cNvGrpSpPr>
          <p:nvPr/>
        </p:nvGrpSpPr>
        <p:grpSpPr bwMode="auto">
          <a:xfrm>
            <a:off x="44450" y="-39688"/>
            <a:ext cx="2006600" cy="522288"/>
            <a:chOff x="70" y="-63"/>
            <a:chExt cx="3160" cy="824"/>
          </a:xfrm>
        </p:grpSpPr>
        <p:sp>
          <p:nvSpPr>
            <p:cNvPr id="1639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6387" name="矩形 1"/>
          <p:cNvSpPr>
            <a:spLocks noChangeArrowheads="1"/>
          </p:cNvSpPr>
          <p:nvPr/>
        </p:nvSpPr>
        <p:spPr bwMode="auto">
          <a:xfrm>
            <a:off x="1792288" y="3794125"/>
            <a:ext cx="49371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spcBef>
                <a:spcPts val="6000"/>
              </a:spcBef>
            </a:pPr>
            <a:r>
              <a:rPr lang="zh-CN" altLang="en-US" sz="2400" b="1">
                <a:solidFill>
                  <a:srgbClr val="FF0000"/>
                </a:solidFill>
                <a:latin typeface="楷体" pitchFamily="49" charset="-122"/>
                <a:ea typeface="楷体" pitchFamily="49" charset="-122"/>
              </a:rPr>
              <a:t>幸</a:t>
            </a:r>
            <a:r>
              <a:rPr lang="zh-CN" altLang="en-US" sz="2400" b="1">
                <a:latin typeface="楷体" pitchFamily="49" charset="-122"/>
                <a:ea typeface="楷体" pitchFamily="49" charset="-122"/>
              </a:rPr>
              <a:t>甚</a:t>
            </a:r>
            <a:r>
              <a:rPr lang="zh-CN" altLang="en-US" sz="2400" b="1">
                <a:solidFill>
                  <a:srgbClr val="FF0000"/>
                </a:solidFill>
                <a:latin typeface="楷体" pitchFamily="49" charset="-122"/>
                <a:ea typeface="楷体" pitchFamily="49" charset="-122"/>
              </a:rPr>
              <a:t>至</a:t>
            </a:r>
            <a:r>
              <a:rPr lang="zh-CN" altLang="en-US" sz="2400" b="1">
                <a:latin typeface="楷体" pitchFamily="49" charset="-122"/>
                <a:ea typeface="楷体" pitchFamily="49" charset="-122"/>
              </a:rPr>
              <a:t>哉，歌以咏志。</a:t>
            </a:r>
          </a:p>
        </p:txBody>
      </p:sp>
      <p:sp>
        <p:nvSpPr>
          <p:cNvPr id="9" name="线形标注 2 8"/>
          <p:cNvSpPr/>
          <p:nvPr/>
        </p:nvSpPr>
        <p:spPr>
          <a:xfrm>
            <a:off x="3143250" y="476250"/>
            <a:ext cx="1068388" cy="511175"/>
          </a:xfrm>
          <a:prstGeom prst="borderCallout2">
            <a:avLst>
              <a:gd name="adj1" fmla="val 29282"/>
              <a:gd name="adj2" fmla="val 100363"/>
              <a:gd name="adj3" fmla="val 29282"/>
              <a:gd name="adj4" fmla="val 146302"/>
              <a:gd name="adj5" fmla="val 116865"/>
              <a:gd name="adj6" fmla="val 202897"/>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像</a:t>
            </a:r>
          </a:p>
        </p:txBody>
      </p:sp>
      <p:sp>
        <p:nvSpPr>
          <p:cNvPr id="10" name="线形标注 2 9"/>
          <p:cNvSpPr/>
          <p:nvPr/>
        </p:nvSpPr>
        <p:spPr>
          <a:xfrm>
            <a:off x="7019925" y="771525"/>
            <a:ext cx="1785938" cy="511175"/>
          </a:xfrm>
          <a:prstGeom prst="borderCallout2">
            <a:avLst>
              <a:gd name="adj1" fmla="val -6811"/>
              <a:gd name="adj2" fmla="val -3879"/>
              <a:gd name="adj3" fmla="val 44953"/>
              <a:gd name="adj4" fmla="val -56116"/>
              <a:gd name="adj5" fmla="val -6099"/>
              <a:gd name="adj6" fmla="val -3552"/>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它，指沧海</a:t>
            </a:r>
          </a:p>
        </p:txBody>
      </p:sp>
      <p:sp>
        <p:nvSpPr>
          <p:cNvPr id="11" name="矩形 10"/>
          <p:cNvSpPr/>
          <p:nvPr/>
        </p:nvSpPr>
        <p:spPr>
          <a:xfrm>
            <a:off x="3217591" y="1462088"/>
            <a:ext cx="5604419" cy="40011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eaLnBrk="1" hangingPunct="1">
              <a:defRPr/>
            </a:pPr>
            <a:r>
              <a:rPr lang="zh-CN" altLang="en-US" sz="2000" b="1" dirty="0" smtClean="0">
                <a:solidFill>
                  <a:srgbClr val="0000FF"/>
                </a:solidFill>
                <a:latin typeface="楷体" panose="02010609060101010101" pitchFamily="49" charset="-122"/>
                <a:ea typeface="楷体" panose="02010609060101010101" pitchFamily="49" charset="-122"/>
              </a:rPr>
              <a:t>译文：</a:t>
            </a:r>
            <a:r>
              <a:rPr lang="zh-CN" altLang="en-US" sz="2000" b="1" dirty="0">
                <a:solidFill>
                  <a:srgbClr val="0000FF"/>
                </a:solidFill>
                <a:latin typeface="楷体" panose="02010609060101010101" pitchFamily="49" charset="-122"/>
                <a:ea typeface="楷体" panose="02010609060101010101" pitchFamily="49" charset="-122"/>
              </a:rPr>
              <a:t>太阳和月亮不停运行，好像从海中升起；</a:t>
            </a:r>
          </a:p>
        </p:txBody>
      </p:sp>
      <p:sp>
        <p:nvSpPr>
          <p:cNvPr id="12" name="线形标注 2 11"/>
          <p:cNvSpPr/>
          <p:nvPr/>
        </p:nvSpPr>
        <p:spPr>
          <a:xfrm>
            <a:off x="2071688" y="1808163"/>
            <a:ext cx="854075" cy="509587"/>
          </a:xfrm>
          <a:prstGeom prst="borderCallout2">
            <a:avLst>
              <a:gd name="adj1" fmla="val 29282"/>
              <a:gd name="adj2" fmla="val 100363"/>
              <a:gd name="adj3" fmla="val 66665"/>
              <a:gd name="adj4" fmla="val 137380"/>
              <a:gd name="adj5" fmla="val 108607"/>
              <a:gd name="adj6" fmla="val 156347"/>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银河</a:t>
            </a:r>
          </a:p>
        </p:txBody>
      </p:sp>
      <p:sp>
        <p:nvSpPr>
          <p:cNvPr id="13" name="矩形 12"/>
          <p:cNvSpPr/>
          <p:nvPr/>
        </p:nvSpPr>
        <p:spPr>
          <a:xfrm>
            <a:off x="2084342" y="2716213"/>
            <a:ext cx="6952154" cy="40011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eaLnBrk="1" hangingPunct="1">
              <a:defRPr/>
            </a:pPr>
            <a:r>
              <a:rPr lang="zh-CN" altLang="en-US" sz="2000" b="1" dirty="0" smtClean="0">
                <a:solidFill>
                  <a:srgbClr val="0000FF"/>
                </a:solidFill>
                <a:latin typeface="楷体" panose="02010609060101010101" pitchFamily="49" charset="-122"/>
                <a:ea typeface="楷体" panose="02010609060101010101" pitchFamily="49" charset="-122"/>
              </a:rPr>
              <a:t>译文：</a:t>
            </a:r>
            <a:r>
              <a:rPr lang="zh-CN" altLang="en-US" sz="2000" b="1" dirty="0">
                <a:solidFill>
                  <a:srgbClr val="0000FF"/>
                </a:solidFill>
                <a:latin typeface="楷体" panose="02010609060101010101" pitchFamily="49" charset="-122"/>
                <a:ea typeface="楷体" panose="02010609060101010101" pitchFamily="49" charset="-122"/>
              </a:rPr>
              <a:t>银河星光灿烂，好像是从这浩瀚的海洋里产生出来的。</a:t>
            </a:r>
          </a:p>
        </p:txBody>
      </p:sp>
      <p:sp>
        <p:nvSpPr>
          <p:cNvPr id="16" name="矩形 15"/>
          <p:cNvSpPr/>
          <p:nvPr/>
        </p:nvSpPr>
        <p:spPr>
          <a:xfrm>
            <a:off x="1121747" y="4270375"/>
            <a:ext cx="7152920" cy="40011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eaLnBrk="1" hangingPunct="1">
              <a:defRPr/>
            </a:pPr>
            <a:r>
              <a:rPr lang="zh-CN" altLang="en-US" sz="2000" b="1" dirty="0" smtClean="0">
                <a:solidFill>
                  <a:srgbClr val="0000FF"/>
                </a:solidFill>
                <a:latin typeface="楷体" panose="02010609060101010101" pitchFamily="49" charset="-122"/>
                <a:ea typeface="楷体" panose="02010609060101010101" pitchFamily="49" charset="-122"/>
              </a:rPr>
              <a:t>译文：</a:t>
            </a:r>
            <a:r>
              <a:rPr lang="zh-CN" altLang="en-US" sz="2000" b="1" dirty="0">
                <a:solidFill>
                  <a:srgbClr val="0000FF"/>
                </a:solidFill>
                <a:latin typeface="楷体" panose="02010609060101010101" pitchFamily="49" charset="-122"/>
                <a:ea typeface="楷体" panose="02010609060101010101" pitchFamily="49" charset="-122"/>
              </a:rPr>
              <a:t>我十分庆幸，可以用这首诗歌来歌咏自己此刻的心志。</a:t>
            </a:r>
          </a:p>
        </p:txBody>
      </p:sp>
      <p:pic>
        <p:nvPicPr>
          <p:cNvPr id="19" name="Picture 2"/>
          <p:cNvPicPr>
            <a:picLocks noChangeAspect="1" noChangeArrowheads="1"/>
          </p:cNvPicPr>
          <p:nvPr/>
        </p:nvPicPr>
        <p:blipFill>
          <a:blip r:embed="rId2" cstate="print"/>
          <a:srcRect l="5263" t="6614" r="5263" b="14019"/>
          <a:stretch>
            <a:fillRect/>
          </a:stretch>
        </p:blipFill>
        <p:spPr bwMode="auto">
          <a:xfrm>
            <a:off x="0" y="627534"/>
            <a:ext cx="2051050" cy="2143140"/>
          </a:xfrm>
          <a:prstGeom prst="rect">
            <a:avLst/>
          </a:prstGeom>
          <a:noFill/>
          <a:effectLst>
            <a:softEdge rad="63500"/>
          </a:effectLst>
        </p:spPr>
      </p:pic>
      <p:sp>
        <p:nvSpPr>
          <p:cNvPr id="16395" name="矩形 1"/>
          <p:cNvSpPr>
            <a:spLocks noChangeArrowheads="1"/>
          </p:cNvSpPr>
          <p:nvPr/>
        </p:nvSpPr>
        <p:spPr bwMode="auto">
          <a:xfrm>
            <a:off x="3597275" y="987425"/>
            <a:ext cx="3278188"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spcBef>
                <a:spcPts val="6000"/>
              </a:spcBef>
            </a:pPr>
            <a:r>
              <a:rPr lang="zh-CN" altLang="en-US" sz="2400" b="1">
                <a:solidFill>
                  <a:srgbClr val="000000"/>
                </a:solidFill>
                <a:latin typeface="楷体" pitchFamily="49" charset="-122"/>
                <a:ea typeface="楷体" pitchFamily="49" charset="-122"/>
              </a:rPr>
              <a:t>日月之行，</a:t>
            </a:r>
            <a:r>
              <a:rPr lang="zh-CN" altLang="en-US" sz="2400" b="1">
                <a:solidFill>
                  <a:srgbClr val="FF0000"/>
                </a:solidFill>
                <a:latin typeface="楷体" pitchFamily="49" charset="-122"/>
                <a:ea typeface="楷体" pitchFamily="49" charset="-122"/>
              </a:rPr>
              <a:t>若</a:t>
            </a:r>
            <a:r>
              <a:rPr lang="zh-CN" altLang="en-US" sz="2400" b="1">
                <a:solidFill>
                  <a:srgbClr val="000000"/>
                </a:solidFill>
                <a:latin typeface="楷体" pitchFamily="49" charset="-122"/>
                <a:ea typeface="楷体" pitchFamily="49" charset="-122"/>
              </a:rPr>
              <a:t>出</a:t>
            </a:r>
            <a:r>
              <a:rPr lang="zh-CN" altLang="en-US" sz="2400" b="1">
                <a:solidFill>
                  <a:srgbClr val="FF0000"/>
                </a:solidFill>
                <a:latin typeface="楷体" pitchFamily="49" charset="-122"/>
                <a:ea typeface="楷体" pitchFamily="49" charset="-122"/>
              </a:rPr>
              <a:t>其</a:t>
            </a:r>
            <a:r>
              <a:rPr lang="zh-CN" altLang="en-US" sz="2400" b="1">
                <a:solidFill>
                  <a:srgbClr val="000000"/>
                </a:solidFill>
                <a:latin typeface="楷体" pitchFamily="49" charset="-122"/>
                <a:ea typeface="楷体" pitchFamily="49" charset="-122"/>
              </a:rPr>
              <a:t>中；</a:t>
            </a:r>
            <a:endParaRPr lang="en-US" altLang="zh-CN" sz="2400" b="1">
              <a:solidFill>
                <a:srgbClr val="000000"/>
              </a:solidFill>
              <a:latin typeface="楷体" pitchFamily="49" charset="-122"/>
              <a:ea typeface="楷体" pitchFamily="49" charset="-122"/>
            </a:endParaRPr>
          </a:p>
        </p:txBody>
      </p:sp>
      <p:sp>
        <p:nvSpPr>
          <p:cNvPr id="16396" name="矩形 3"/>
          <p:cNvSpPr>
            <a:spLocks noChangeArrowheads="1"/>
          </p:cNvSpPr>
          <p:nvPr/>
        </p:nvSpPr>
        <p:spPr bwMode="auto">
          <a:xfrm>
            <a:off x="2932113" y="2232025"/>
            <a:ext cx="327977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spcBef>
                <a:spcPts val="6000"/>
              </a:spcBef>
            </a:pPr>
            <a:r>
              <a:rPr lang="zh-CN" altLang="en-US" sz="2400" b="1">
                <a:solidFill>
                  <a:srgbClr val="FF0000"/>
                </a:solidFill>
                <a:latin typeface="楷体" pitchFamily="49" charset="-122"/>
                <a:ea typeface="楷体" pitchFamily="49" charset="-122"/>
              </a:rPr>
              <a:t>星汉</a:t>
            </a:r>
            <a:r>
              <a:rPr lang="zh-CN" altLang="en-US" sz="2400" b="1">
                <a:solidFill>
                  <a:srgbClr val="000000"/>
                </a:solidFill>
                <a:latin typeface="楷体" pitchFamily="49" charset="-122"/>
                <a:ea typeface="楷体" pitchFamily="49" charset="-122"/>
              </a:rPr>
              <a:t>灿烂，若出其里。</a:t>
            </a:r>
          </a:p>
        </p:txBody>
      </p:sp>
      <p:sp>
        <p:nvSpPr>
          <p:cNvPr id="18" name="线形标注 2 17"/>
          <p:cNvSpPr/>
          <p:nvPr/>
        </p:nvSpPr>
        <p:spPr>
          <a:xfrm>
            <a:off x="1476375" y="3382963"/>
            <a:ext cx="854075" cy="509587"/>
          </a:xfrm>
          <a:prstGeom prst="borderCallout2">
            <a:avLst>
              <a:gd name="adj1" fmla="val 29282"/>
              <a:gd name="adj2" fmla="val 100363"/>
              <a:gd name="adj3" fmla="val 66665"/>
              <a:gd name="adj4" fmla="val 137380"/>
              <a:gd name="adj5" fmla="val 108607"/>
              <a:gd name="adj6" fmla="val 156347"/>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幸运</a:t>
            </a:r>
          </a:p>
        </p:txBody>
      </p:sp>
      <p:sp>
        <p:nvSpPr>
          <p:cNvPr id="20" name="线形标注 2 19"/>
          <p:cNvSpPr/>
          <p:nvPr/>
        </p:nvSpPr>
        <p:spPr>
          <a:xfrm>
            <a:off x="5580063" y="3282950"/>
            <a:ext cx="1584325" cy="511175"/>
          </a:xfrm>
          <a:prstGeom prst="borderCallout2">
            <a:avLst>
              <a:gd name="adj1" fmla="val -6811"/>
              <a:gd name="adj2" fmla="val -3879"/>
              <a:gd name="adj3" fmla="val 115760"/>
              <a:gd name="adj4" fmla="val -126516"/>
              <a:gd name="adj5" fmla="val -6099"/>
              <a:gd name="adj6" fmla="val -3552"/>
            </a:avLst>
          </a:prstGeom>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达到极点</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8"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p:cNvPicPr>
          <p:nvPr/>
        </p:nvPicPr>
        <p:blipFill>
          <a:blip r:embed="rId2"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323528" y="1925638"/>
            <a:ext cx="957592" cy="227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圆角矩形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550" y="671513"/>
            <a:ext cx="8280400" cy="499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 Box 4"/>
          <p:cNvSpPr txBox="1">
            <a:spLocks noChangeArrowheads="1"/>
          </p:cNvSpPr>
          <p:nvPr/>
        </p:nvSpPr>
        <p:spPr bwMode="auto">
          <a:xfrm>
            <a:off x="1908175" y="1157288"/>
            <a:ext cx="6932613"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全诗围</a:t>
            </a:r>
            <a:r>
              <a:rPr lang="zh-CN" altLang="en-US" sz="2400" b="1" dirty="0" smtClean="0">
                <a:latin typeface="楷体" pitchFamily="49" charset="-122"/>
                <a:ea typeface="楷体" pitchFamily="49" charset="-122"/>
              </a:rPr>
              <a:t>绕哪</a:t>
            </a:r>
            <a:r>
              <a:rPr lang="zh-CN" altLang="en-US" sz="2400" b="1" dirty="0">
                <a:latin typeface="楷体" pitchFamily="49" charset="-122"/>
                <a:ea typeface="楷体" pitchFamily="49" charset="-122"/>
              </a:rPr>
              <a:t>个字来</a:t>
            </a:r>
            <a:r>
              <a:rPr lang="zh-CN" altLang="en-US" sz="2400" b="1" dirty="0" smtClean="0">
                <a:latin typeface="楷体" pitchFamily="49" charset="-122"/>
                <a:ea typeface="楷体" pitchFamily="49" charset="-122"/>
              </a:rPr>
              <a:t>写的？</a:t>
            </a:r>
            <a:endParaRPr lang="en-US" altLang="zh-CN" sz="2400" b="1" dirty="0">
              <a:latin typeface="楷体" pitchFamily="49" charset="-122"/>
              <a:ea typeface="楷体" pitchFamily="49" charset="-122"/>
            </a:endParaRPr>
          </a:p>
          <a:p>
            <a:pPr>
              <a:lnSpc>
                <a:spcPct val="125000"/>
              </a:lnSpc>
            </a:pPr>
            <a:r>
              <a:rPr lang="en-US" altLang="zh-CN" sz="2400" b="1" dirty="0">
                <a:latin typeface="楷体" pitchFamily="49" charset="-122"/>
                <a:ea typeface="楷体" pitchFamily="49" charset="-122"/>
              </a:rPr>
              <a:t>2.</a:t>
            </a:r>
            <a:r>
              <a:rPr lang="zh-CN" altLang="en-US" sz="2400" b="1" dirty="0">
                <a:latin typeface="楷体" pitchFamily="49" charset="-122"/>
                <a:ea typeface="楷体" pitchFamily="49" charset="-122"/>
              </a:rPr>
              <a:t>作者看到、听到和想到了什么？</a:t>
            </a:r>
            <a:endParaRPr lang="en-US" altLang="zh-CN" sz="2400" b="1" dirty="0">
              <a:latin typeface="楷体" pitchFamily="49" charset="-122"/>
              <a:ea typeface="楷体" pitchFamily="49" charset="-122"/>
            </a:endParaRPr>
          </a:p>
          <a:p>
            <a:pPr>
              <a:lnSpc>
                <a:spcPct val="125000"/>
              </a:lnSpc>
            </a:pPr>
            <a:r>
              <a:rPr lang="en-US" altLang="zh-CN" sz="2400" b="1" dirty="0">
                <a:latin typeface="楷体" pitchFamily="49" charset="-122"/>
                <a:ea typeface="楷体" pitchFamily="49" charset="-122"/>
              </a:rPr>
              <a:t>3.</a:t>
            </a:r>
            <a:r>
              <a:rPr lang="zh-CN" altLang="en-US" sz="2400" b="1" dirty="0">
                <a:latin typeface="楷体" pitchFamily="49" charset="-122"/>
                <a:ea typeface="楷体" pitchFamily="49" charset="-122"/>
              </a:rPr>
              <a:t>哪些景物是实写，哪些句子是虚写？</a:t>
            </a:r>
            <a:endParaRPr lang="en-US" altLang="zh-CN" sz="2400" b="1" dirty="0">
              <a:latin typeface="楷体" pitchFamily="49" charset="-122"/>
              <a:ea typeface="楷体" pitchFamily="49" charset="-122"/>
            </a:endParaRPr>
          </a:p>
          <a:p>
            <a:pPr>
              <a:lnSpc>
                <a:spcPct val="125000"/>
              </a:lnSpc>
            </a:pPr>
            <a:r>
              <a:rPr lang="en-US" altLang="zh-CN" sz="2400" b="1" dirty="0">
                <a:latin typeface="楷体" pitchFamily="49" charset="-122"/>
                <a:ea typeface="楷体" pitchFamily="49" charset="-122"/>
              </a:rPr>
              <a:t>4.</a:t>
            </a:r>
            <a:r>
              <a:rPr lang="zh-CN" altLang="en-US" sz="2400" b="1" dirty="0">
                <a:latin typeface="楷体" pitchFamily="49" charset="-122"/>
                <a:ea typeface="楷体" pitchFamily="49" charset="-122"/>
              </a:rPr>
              <a:t>“日月之行”至“若出其里”四句展现了一幅怎样的图景？为什么曹操会产生这样</a:t>
            </a:r>
            <a:r>
              <a:rPr lang="zh-CN" altLang="en-US" sz="2400" b="1" dirty="0" smtClean="0">
                <a:latin typeface="楷体" pitchFamily="49" charset="-122"/>
                <a:ea typeface="楷体" pitchFamily="49" charset="-122"/>
              </a:rPr>
              <a:t>的想象？</a:t>
            </a:r>
            <a:endParaRPr lang="en-US" altLang="zh-CN" sz="2400" b="1" dirty="0" smtClean="0">
              <a:latin typeface="楷体" pitchFamily="49" charset="-122"/>
              <a:ea typeface="楷体" pitchFamily="49" charset="-122"/>
            </a:endParaRPr>
          </a:p>
          <a:p>
            <a:pPr>
              <a:lnSpc>
                <a:spcPct val="125000"/>
              </a:lnSpc>
            </a:pPr>
            <a:r>
              <a:rPr lang="en-US" altLang="zh-CN" sz="2400" b="1" dirty="0" smtClean="0">
                <a:latin typeface="楷体" pitchFamily="49" charset="-122"/>
                <a:ea typeface="楷体" pitchFamily="49" charset="-122"/>
              </a:rPr>
              <a:t>5.</a:t>
            </a:r>
            <a:r>
              <a:rPr lang="zh-CN" altLang="en-US" sz="2400" b="1" dirty="0" smtClean="0">
                <a:latin typeface="楷体" pitchFamily="49" charset="-122"/>
                <a:ea typeface="楷体" pitchFamily="49" charset="-122"/>
              </a:rPr>
              <a:t>联</a:t>
            </a:r>
            <a:r>
              <a:rPr lang="zh-CN" altLang="en-US" sz="2400" b="1" dirty="0">
                <a:latin typeface="楷体" pitchFamily="49" charset="-122"/>
                <a:ea typeface="楷体" pitchFamily="49" charset="-122"/>
              </a:rPr>
              <a:t>系作者写这首诗的背景，想一想，这里集中反映了作者怎样的思想感情。</a:t>
            </a:r>
            <a:endParaRPr lang="zh-CN" altLang="en-US" sz="2400" dirty="0">
              <a:latin typeface="楷体" pitchFamily="49" charset="-122"/>
              <a:ea typeface="楷体" pitchFamily="49" charset="-122"/>
            </a:endParaRPr>
          </a:p>
        </p:txBody>
      </p:sp>
      <p:sp>
        <p:nvSpPr>
          <p:cNvPr id="17413" name="TextBox 8"/>
          <p:cNvSpPr txBox="1">
            <a:spLocks noChangeArrowheads="1"/>
          </p:cNvSpPr>
          <p:nvPr/>
        </p:nvSpPr>
        <p:spPr bwMode="auto">
          <a:xfrm>
            <a:off x="1908175" y="463550"/>
            <a:ext cx="46434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a:latin typeface="黑体" pitchFamily="49" charset="-122"/>
                <a:ea typeface="黑体" pitchFamily="49" charset="-122"/>
              </a:rPr>
              <a:t>再读诗歌，思考以下问题：</a:t>
            </a:r>
          </a:p>
        </p:txBody>
      </p:sp>
      <p:grpSp>
        <p:nvGrpSpPr>
          <p:cNvPr id="17414" name="组合 9"/>
          <p:cNvGrpSpPr>
            <a:grpSpLocks/>
          </p:cNvGrpSpPr>
          <p:nvPr/>
        </p:nvGrpSpPr>
        <p:grpSpPr bwMode="auto">
          <a:xfrm>
            <a:off x="28575" y="-3175"/>
            <a:ext cx="2006600" cy="522288"/>
            <a:chOff x="70" y="-63"/>
            <a:chExt cx="3160" cy="822"/>
          </a:xfrm>
        </p:grpSpPr>
        <p:sp>
          <p:nvSpPr>
            <p:cNvPr id="17415"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2"/>
          <p:cNvSpPr>
            <a:spLocks noChangeArrowheads="1"/>
          </p:cNvSpPr>
          <p:nvPr/>
        </p:nvSpPr>
        <p:spPr bwMode="auto">
          <a:xfrm>
            <a:off x="539750" y="598488"/>
            <a:ext cx="3898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latin typeface="宋体" pitchFamily="2" charset="-122"/>
              </a:rPr>
              <a:t>1.</a:t>
            </a:r>
            <a:r>
              <a:rPr lang="zh-CN" altLang="en-US" sz="2400" b="1" dirty="0">
                <a:latin typeface="宋体" pitchFamily="2" charset="-122"/>
              </a:rPr>
              <a:t>全诗围</a:t>
            </a:r>
            <a:r>
              <a:rPr lang="zh-CN" altLang="en-US" sz="2400" b="1" dirty="0" smtClean="0">
                <a:latin typeface="宋体" pitchFamily="2" charset="-122"/>
              </a:rPr>
              <a:t>绕哪</a:t>
            </a:r>
            <a:r>
              <a:rPr lang="zh-CN" altLang="en-US" sz="2400" b="1" dirty="0">
                <a:latin typeface="宋体" pitchFamily="2" charset="-122"/>
              </a:rPr>
              <a:t>个字来</a:t>
            </a:r>
            <a:r>
              <a:rPr lang="zh-CN" altLang="en-US" sz="2400" b="1" dirty="0" smtClean="0">
                <a:latin typeface="宋体" pitchFamily="2" charset="-122"/>
              </a:rPr>
              <a:t>写的？</a:t>
            </a:r>
            <a:endParaRPr lang="en-US" altLang="zh-CN" sz="2400" b="1" dirty="0">
              <a:latin typeface="宋体" pitchFamily="2" charset="-122"/>
            </a:endParaRPr>
          </a:p>
        </p:txBody>
      </p:sp>
      <p:sp>
        <p:nvSpPr>
          <p:cNvPr id="16" name="Rectangle 4"/>
          <p:cNvSpPr>
            <a:spLocks noChangeArrowheads="1"/>
          </p:cNvSpPr>
          <p:nvPr/>
        </p:nvSpPr>
        <p:spPr bwMode="auto">
          <a:xfrm>
            <a:off x="571500" y="1093788"/>
            <a:ext cx="7858125" cy="830262"/>
          </a:xfrm>
          <a:prstGeom prst="rect">
            <a:avLst/>
          </a:prstGeom>
          <a:ln>
            <a:noFill/>
          </a:ln>
        </p:spPr>
        <p:style>
          <a:lnRef idx="2">
            <a:schemeClr val="accent4"/>
          </a:lnRef>
          <a:fillRef idx="1">
            <a:schemeClr val="lt1"/>
          </a:fillRef>
          <a:effectRef idx="0">
            <a:schemeClr val="accent4"/>
          </a:effectRef>
          <a:fontRef idx="minor">
            <a:schemeClr val="dk1"/>
          </a:fontRef>
        </p:style>
        <p:txBody>
          <a:bodyPr>
            <a:spAutoFit/>
          </a:bodyPr>
          <a:lstStyle/>
          <a:p>
            <a:pPr>
              <a:spcBef>
                <a:spcPct val="50000"/>
              </a:spcBef>
              <a:defRPr/>
            </a:pPr>
            <a:r>
              <a:rPr lang="en-US" altLang="zh-CN" sz="2400" b="1" dirty="0">
                <a:solidFill>
                  <a:srgbClr val="FF0000"/>
                </a:solidFill>
                <a:latin typeface="楷体" panose="02010609060101010101" pitchFamily="49" charset="-122"/>
                <a:ea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rPr>
              <a:t>全诗以“观”字统领全篇，以下由“观”字展开，写登山所见。</a:t>
            </a:r>
          </a:p>
        </p:txBody>
      </p:sp>
      <p:sp>
        <p:nvSpPr>
          <p:cNvPr id="37" name="Text Box 4"/>
          <p:cNvSpPr txBox="1">
            <a:spLocks noChangeArrowheads="1"/>
          </p:cNvSpPr>
          <p:nvPr/>
        </p:nvSpPr>
        <p:spPr bwMode="auto">
          <a:xfrm>
            <a:off x="927100" y="3429000"/>
            <a:ext cx="1143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楷体" pitchFamily="49" charset="-122"/>
                <a:ea typeface="楷体" pitchFamily="49" charset="-122"/>
              </a:rPr>
              <a:t>观沧海</a:t>
            </a:r>
          </a:p>
        </p:txBody>
      </p:sp>
      <p:sp>
        <p:nvSpPr>
          <p:cNvPr id="38" name="Text Box 5"/>
          <p:cNvSpPr txBox="1">
            <a:spLocks noChangeArrowheads="1"/>
          </p:cNvSpPr>
          <p:nvPr/>
        </p:nvSpPr>
        <p:spPr bwMode="auto">
          <a:xfrm>
            <a:off x="2411413" y="2571750"/>
            <a:ext cx="5762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楷体" pitchFamily="49" charset="-122"/>
                <a:ea typeface="楷体" pitchFamily="49" charset="-122"/>
              </a:rPr>
              <a:t>看</a:t>
            </a:r>
          </a:p>
        </p:txBody>
      </p:sp>
      <p:sp>
        <p:nvSpPr>
          <p:cNvPr id="39" name="Text Box 6"/>
          <p:cNvSpPr txBox="1">
            <a:spLocks noChangeArrowheads="1"/>
          </p:cNvSpPr>
          <p:nvPr/>
        </p:nvSpPr>
        <p:spPr bwMode="auto">
          <a:xfrm>
            <a:off x="2339975" y="4011613"/>
            <a:ext cx="720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楷体" pitchFamily="49" charset="-122"/>
                <a:ea typeface="楷体" pitchFamily="49" charset="-122"/>
              </a:rPr>
              <a:t>想</a:t>
            </a:r>
          </a:p>
        </p:txBody>
      </p:sp>
      <p:sp>
        <p:nvSpPr>
          <p:cNvPr id="40" name="AutoShape 7"/>
          <p:cNvSpPr>
            <a:spLocks/>
          </p:cNvSpPr>
          <p:nvPr/>
        </p:nvSpPr>
        <p:spPr bwMode="auto">
          <a:xfrm>
            <a:off x="2070100" y="2857500"/>
            <a:ext cx="214313" cy="1495425"/>
          </a:xfrm>
          <a:prstGeom prst="leftBrace">
            <a:avLst>
              <a:gd name="adj1" fmla="val 137100"/>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zh-CN" altLang="en-US" sz="2400">
              <a:latin typeface="楷体" pitchFamily="49" charset="-122"/>
              <a:ea typeface="楷体" pitchFamily="49" charset="-122"/>
            </a:endParaRPr>
          </a:p>
        </p:txBody>
      </p:sp>
      <p:sp>
        <p:nvSpPr>
          <p:cNvPr id="41" name="Text Box 8"/>
          <p:cNvSpPr txBox="1">
            <a:spLocks noChangeArrowheads="1"/>
          </p:cNvSpPr>
          <p:nvPr/>
        </p:nvSpPr>
        <p:spPr bwMode="auto">
          <a:xfrm>
            <a:off x="2998788" y="2614613"/>
            <a:ext cx="44529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楷体" pitchFamily="49" charset="-122"/>
                <a:ea typeface="楷体" pitchFamily="49" charset="-122"/>
              </a:rPr>
              <a:t>水  山岛   树木 百草  洪波</a:t>
            </a:r>
          </a:p>
        </p:txBody>
      </p:sp>
      <p:sp>
        <p:nvSpPr>
          <p:cNvPr id="42" name="Text Box 9"/>
          <p:cNvSpPr txBox="1">
            <a:spLocks noChangeArrowheads="1"/>
          </p:cNvSpPr>
          <p:nvPr/>
        </p:nvSpPr>
        <p:spPr bwMode="auto">
          <a:xfrm>
            <a:off x="2998788" y="3714750"/>
            <a:ext cx="300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楷体" pitchFamily="49" charset="-122"/>
                <a:ea typeface="楷体" pitchFamily="49" charset="-122"/>
              </a:rPr>
              <a:t>日月之行 星汉灿烂</a:t>
            </a:r>
          </a:p>
        </p:txBody>
      </p:sp>
      <p:sp>
        <p:nvSpPr>
          <p:cNvPr id="43" name="Text Box 10"/>
          <p:cNvSpPr txBox="1">
            <a:spLocks noChangeArrowheads="1"/>
          </p:cNvSpPr>
          <p:nvPr/>
        </p:nvSpPr>
        <p:spPr bwMode="auto">
          <a:xfrm>
            <a:off x="2987675" y="4286250"/>
            <a:ext cx="2016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楷体" pitchFamily="49" charset="-122"/>
                <a:ea typeface="楷体" pitchFamily="49" charset="-122"/>
              </a:rPr>
              <a:t>宏伟志向</a:t>
            </a:r>
          </a:p>
        </p:txBody>
      </p:sp>
      <p:sp>
        <p:nvSpPr>
          <p:cNvPr id="44" name="AutoShape 11"/>
          <p:cNvSpPr>
            <a:spLocks/>
          </p:cNvSpPr>
          <p:nvPr/>
        </p:nvSpPr>
        <p:spPr bwMode="auto">
          <a:xfrm>
            <a:off x="2855913" y="3929063"/>
            <a:ext cx="217487" cy="695325"/>
          </a:xfrm>
          <a:prstGeom prst="leftBrace">
            <a:avLst>
              <a:gd name="adj1" fmla="val 38909"/>
              <a:gd name="adj2" fmla="val 50000"/>
            </a:avLst>
          </a:prstGeom>
          <a:noFill/>
          <a:ln w="38100">
            <a:solidFill>
              <a:schemeClr val="tx1">
                <a:lumMod val="95000"/>
                <a:lumOff val="5000"/>
              </a:schemeClr>
            </a:solidFill>
            <a:round/>
            <a:headEnd/>
            <a:tailEnd/>
          </a:ln>
        </p:spPr>
        <p:txBody>
          <a:bodyPr wrap="none" anchor="ctr"/>
          <a:lstStyle/>
          <a:p>
            <a:pPr>
              <a:defRPr/>
            </a:pPr>
            <a:endParaRPr lang="zh-CN" altLang="en-US" sz="2400">
              <a:latin typeface="楷体" panose="02010609060101010101" pitchFamily="49" charset="-122"/>
              <a:ea typeface="楷体" panose="02010609060101010101" pitchFamily="49" charset="-122"/>
            </a:endParaRPr>
          </a:p>
        </p:txBody>
      </p:sp>
      <p:sp>
        <p:nvSpPr>
          <p:cNvPr id="45" name="Text Box 12"/>
          <p:cNvSpPr txBox="1">
            <a:spLocks noChangeArrowheads="1"/>
          </p:cNvSpPr>
          <p:nvPr/>
        </p:nvSpPr>
        <p:spPr bwMode="auto">
          <a:xfrm>
            <a:off x="2411413" y="3117850"/>
            <a:ext cx="5762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a:latin typeface="楷体" pitchFamily="49" charset="-122"/>
                <a:ea typeface="楷体" pitchFamily="49" charset="-122"/>
              </a:rPr>
              <a:t>听</a:t>
            </a:r>
          </a:p>
        </p:txBody>
      </p:sp>
      <p:sp>
        <p:nvSpPr>
          <p:cNvPr id="46" name="Text Box 13"/>
          <p:cNvSpPr txBox="1">
            <a:spLocks noChangeArrowheads="1"/>
          </p:cNvSpPr>
          <p:nvPr/>
        </p:nvSpPr>
        <p:spPr bwMode="auto">
          <a:xfrm>
            <a:off x="2998788" y="3143250"/>
            <a:ext cx="23034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dirty="0">
                <a:latin typeface="楷体" pitchFamily="49" charset="-122"/>
                <a:ea typeface="楷体" pitchFamily="49" charset="-122"/>
              </a:rPr>
              <a:t>秋风萧瑟</a:t>
            </a:r>
          </a:p>
        </p:txBody>
      </p:sp>
      <p:sp>
        <p:nvSpPr>
          <p:cNvPr id="18446" name="矩形 46"/>
          <p:cNvSpPr>
            <a:spLocks noChangeArrowheads="1"/>
          </p:cNvSpPr>
          <p:nvPr/>
        </p:nvSpPr>
        <p:spPr bwMode="auto">
          <a:xfrm>
            <a:off x="539750" y="2038350"/>
            <a:ext cx="4826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latin typeface="宋体" pitchFamily="2" charset="-122"/>
              </a:rPr>
              <a:t>2.</a:t>
            </a:r>
            <a:r>
              <a:rPr lang="zh-CN" altLang="en-US" sz="2400" b="1">
                <a:latin typeface="宋体" pitchFamily="2" charset="-122"/>
              </a:rPr>
              <a:t>作者看到、听到和想到了什么？</a:t>
            </a:r>
            <a:endParaRPr lang="en-US" altLang="zh-CN" sz="2400" b="1">
              <a:latin typeface="宋体" pitchFamily="2" charset="-122"/>
            </a:endParaRPr>
          </a:p>
        </p:txBody>
      </p:sp>
      <p:grpSp>
        <p:nvGrpSpPr>
          <p:cNvPr id="18447" name="组合 9"/>
          <p:cNvGrpSpPr>
            <a:grpSpLocks/>
          </p:cNvGrpSpPr>
          <p:nvPr/>
        </p:nvGrpSpPr>
        <p:grpSpPr bwMode="auto">
          <a:xfrm>
            <a:off x="28575" y="-3175"/>
            <a:ext cx="2006600" cy="522288"/>
            <a:chOff x="70" y="-63"/>
            <a:chExt cx="3160" cy="822"/>
          </a:xfrm>
        </p:grpSpPr>
        <p:sp>
          <p:nvSpPr>
            <p:cNvPr id="18448"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5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1" name="菱形 5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ppt_x"/>
                                          </p:val>
                                        </p:tav>
                                        <p:tav tm="100000">
                                          <p:val>
                                            <p:strVal val="#ppt_x"/>
                                          </p:val>
                                        </p:tav>
                                      </p:tavLst>
                                    </p:anim>
                                    <p:anim calcmode="lin" valueType="num">
                                      <p:cBhvr additive="base">
                                        <p:cTn id="14" dur="500" fill="hold"/>
                                        <p:tgtEl>
                                          <p:spTgt spid="3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ppt_x"/>
                                          </p:val>
                                        </p:tav>
                                        <p:tav tm="100000">
                                          <p:val>
                                            <p:strVal val="#ppt_x"/>
                                          </p:val>
                                        </p:tav>
                                      </p:tavLst>
                                    </p:anim>
                                    <p:anim calcmode="lin" valueType="num">
                                      <p:cBhvr additive="base">
                                        <p:cTn id="18" dur="500" fill="hold"/>
                                        <p:tgtEl>
                                          <p:spTgt spid="4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ppt_x"/>
                                          </p:val>
                                        </p:tav>
                                        <p:tav tm="100000">
                                          <p:val>
                                            <p:strVal val="#ppt_x"/>
                                          </p:val>
                                        </p:tav>
                                      </p:tavLst>
                                    </p:anim>
                                    <p:anim calcmode="lin" valueType="num">
                                      <p:cBhvr additive="base">
                                        <p:cTn id="22" dur="500" fill="hold"/>
                                        <p:tgtEl>
                                          <p:spTgt spid="3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500" fill="hold"/>
                                        <p:tgtEl>
                                          <p:spTgt spid="39"/>
                                        </p:tgtEl>
                                        <p:attrNameLst>
                                          <p:attrName>ppt_x</p:attrName>
                                        </p:attrNameLst>
                                      </p:cBhvr>
                                      <p:tavLst>
                                        <p:tav tm="0">
                                          <p:val>
                                            <p:strVal val="#ppt_x"/>
                                          </p:val>
                                        </p:tav>
                                        <p:tav tm="100000">
                                          <p:val>
                                            <p:strVal val="#ppt_x"/>
                                          </p:val>
                                        </p:tav>
                                      </p:tavLst>
                                    </p:anim>
                                    <p:anim calcmode="lin" valueType="num">
                                      <p:cBhvr additive="base">
                                        <p:cTn id="3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ppt_x"/>
                                          </p:val>
                                        </p:tav>
                                        <p:tav tm="100000">
                                          <p:val>
                                            <p:strVal val="#ppt_x"/>
                                          </p:val>
                                        </p:tav>
                                      </p:tavLst>
                                    </p:anim>
                                    <p:anim calcmode="lin" valueType="num">
                                      <p:cBhvr additive="base">
                                        <p:cTn id="4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ppt_x"/>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ppt_x"/>
                                          </p:val>
                                        </p:tav>
                                        <p:tav tm="100000">
                                          <p:val>
                                            <p:strVal val="#ppt_x"/>
                                          </p:val>
                                        </p:tav>
                                      </p:tavLst>
                                    </p:anim>
                                    <p:anim calcmode="lin" valueType="num">
                                      <p:cBhvr additive="base">
                                        <p:cTn id="5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p:bldP spid="38" grpId="0"/>
      <p:bldP spid="39" grpId="0"/>
      <p:bldP spid="40" grpId="0" animBg="1"/>
      <p:bldP spid="41" grpId="0"/>
      <p:bldP spid="42" grpId="0"/>
      <p:bldP spid="43" grpId="0"/>
      <p:bldP spid="44" grpId="0" animBg="1"/>
      <p:bldP spid="45" grpId="0"/>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5" name="矩形 4"/>
          <p:cNvSpPr>
            <a:spLocks noChangeArrowheads="1"/>
          </p:cNvSpPr>
          <p:nvPr/>
        </p:nvSpPr>
        <p:spPr bwMode="auto">
          <a:xfrm>
            <a:off x="2214563" y="1419225"/>
            <a:ext cx="365283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400" b="1" dirty="0">
                <a:solidFill>
                  <a:srgbClr val="0000FF"/>
                </a:solidFill>
                <a:latin typeface="楷体" pitchFamily="49" charset="-122"/>
                <a:ea typeface="楷体" pitchFamily="49" charset="-122"/>
              </a:rPr>
              <a:t>水何澹澹，山岛竦峙。</a:t>
            </a:r>
            <a:endParaRPr lang="en-US" altLang="zh-CN" sz="2400" b="1" dirty="0">
              <a:solidFill>
                <a:srgbClr val="0000FF"/>
              </a:solidFill>
              <a:latin typeface="楷体" pitchFamily="49" charset="-122"/>
              <a:ea typeface="楷体" pitchFamily="49" charset="-122"/>
            </a:endParaRPr>
          </a:p>
          <a:p>
            <a:pPr>
              <a:spcBef>
                <a:spcPct val="50000"/>
              </a:spcBef>
            </a:pPr>
            <a:r>
              <a:rPr lang="zh-CN" altLang="en-US" sz="2400" b="1" dirty="0">
                <a:solidFill>
                  <a:srgbClr val="0000FF"/>
                </a:solidFill>
                <a:latin typeface="楷体" pitchFamily="49" charset="-122"/>
                <a:ea typeface="楷体" pitchFamily="49" charset="-122"/>
              </a:rPr>
              <a:t>树木丛生，百草丰茂。</a:t>
            </a:r>
            <a:endParaRPr lang="en-US" altLang="zh-CN" sz="2400" b="1" dirty="0">
              <a:solidFill>
                <a:srgbClr val="0000FF"/>
              </a:solidFill>
              <a:latin typeface="楷体" pitchFamily="49" charset="-122"/>
              <a:ea typeface="楷体" pitchFamily="49" charset="-122"/>
            </a:endParaRPr>
          </a:p>
          <a:p>
            <a:pPr>
              <a:spcBef>
                <a:spcPct val="50000"/>
              </a:spcBef>
            </a:pPr>
            <a:r>
              <a:rPr lang="zh-CN" altLang="en-US" sz="2400" b="1" dirty="0">
                <a:solidFill>
                  <a:srgbClr val="0000FF"/>
                </a:solidFill>
                <a:latin typeface="楷体" pitchFamily="49" charset="-122"/>
                <a:ea typeface="楷体" pitchFamily="49" charset="-122"/>
              </a:rPr>
              <a:t>秋风萧瑟，洪波涌起。</a:t>
            </a:r>
            <a:endParaRPr lang="en-US" altLang="zh-CN" sz="2400" b="1" dirty="0">
              <a:solidFill>
                <a:srgbClr val="0000FF"/>
              </a:solidFill>
              <a:latin typeface="楷体" pitchFamily="49" charset="-122"/>
              <a:ea typeface="楷体" pitchFamily="49" charset="-122"/>
            </a:endParaRPr>
          </a:p>
          <a:p>
            <a:pPr>
              <a:spcBef>
                <a:spcPct val="50000"/>
              </a:spcBef>
            </a:pPr>
            <a:r>
              <a:rPr lang="zh-CN" altLang="en-US" sz="2400" b="1" dirty="0">
                <a:solidFill>
                  <a:srgbClr val="0000FF"/>
                </a:solidFill>
                <a:latin typeface="楷体" pitchFamily="49" charset="-122"/>
                <a:ea typeface="楷体" pitchFamily="49" charset="-122"/>
              </a:rPr>
              <a:t>日月之行，若出其中；</a:t>
            </a:r>
            <a:endParaRPr lang="en-US" altLang="zh-CN" sz="2400" b="1" dirty="0">
              <a:solidFill>
                <a:srgbClr val="0000FF"/>
              </a:solidFill>
              <a:latin typeface="楷体" pitchFamily="49" charset="-122"/>
              <a:ea typeface="楷体" pitchFamily="49" charset="-122"/>
            </a:endParaRPr>
          </a:p>
          <a:p>
            <a:pPr>
              <a:spcBef>
                <a:spcPct val="50000"/>
              </a:spcBef>
            </a:pPr>
            <a:r>
              <a:rPr lang="zh-CN" altLang="en-US" sz="2400" b="1" dirty="0">
                <a:solidFill>
                  <a:srgbClr val="0000FF"/>
                </a:solidFill>
                <a:latin typeface="楷体" pitchFamily="49" charset="-122"/>
                <a:ea typeface="楷体" pitchFamily="49" charset="-122"/>
              </a:rPr>
              <a:t>星汉灿烂，若出其里。</a:t>
            </a:r>
          </a:p>
        </p:txBody>
      </p:sp>
      <p:sp>
        <p:nvSpPr>
          <p:cNvPr id="19459" name="矩形 17"/>
          <p:cNvSpPr>
            <a:spLocks noChangeArrowheads="1"/>
          </p:cNvSpPr>
          <p:nvPr/>
        </p:nvSpPr>
        <p:spPr bwMode="auto">
          <a:xfrm>
            <a:off x="468313" y="814388"/>
            <a:ext cx="5445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latin typeface="宋体" pitchFamily="2" charset="-122"/>
              </a:rPr>
              <a:t>3.</a:t>
            </a:r>
            <a:r>
              <a:rPr lang="zh-CN" altLang="en-US" sz="2400" b="1">
                <a:latin typeface="宋体" pitchFamily="2" charset="-122"/>
              </a:rPr>
              <a:t>哪些景物是实写，哪些句子是虚写？</a:t>
            </a:r>
            <a:endParaRPr lang="en-US" altLang="zh-CN" sz="2400" b="1">
              <a:latin typeface="宋体" pitchFamily="2" charset="-122"/>
            </a:endParaRPr>
          </a:p>
        </p:txBody>
      </p:sp>
      <p:pic>
        <p:nvPicPr>
          <p:cNvPr id="23" name="Picture 2"/>
          <p:cNvPicPr>
            <a:picLocks noChangeAspect="1" noChangeArrowheads="1"/>
          </p:cNvPicPr>
          <p:nvPr/>
        </p:nvPicPr>
        <p:blipFill>
          <a:blip r:embed="rId2" cstate="print"/>
          <a:srcRect l="5263" t="6614" r="5263" b="14019"/>
          <a:stretch>
            <a:fillRect/>
          </a:stretch>
        </p:blipFill>
        <p:spPr bwMode="auto">
          <a:xfrm>
            <a:off x="5940152" y="1203598"/>
            <a:ext cx="2626714" cy="3143272"/>
          </a:xfrm>
          <a:prstGeom prst="rect">
            <a:avLst/>
          </a:prstGeom>
          <a:noFill/>
          <a:effectLst>
            <a:softEdge rad="63500"/>
          </a:effectLst>
        </p:spPr>
      </p:pic>
      <p:grpSp>
        <p:nvGrpSpPr>
          <p:cNvPr id="19461" name="组合 9"/>
          <p:cNvGrpSpPr>
            <a:grpSpLocks/>
          </p:cNvGrpSpPr>
          <p:nvPr/>
        </p:nvGrpSpPr>
        <p:grpSpPr bwMode="auto">
          <a:xfrm>
            <a:off x="28575" y="-3175"/>
            <a:ext cx="2006600" cy="522288"/>
            <a:chOff x="70" y="-63"/>
            <a:chExt cx="3160" cy="822"/>
          </a:xfrm>
        </p:grpSpPr>
        <p:sp>
          <p:nvSpPr>
            <p:cNvPr id="19468"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2" name="左大括号 1"/>
          <p:cNvSpPr/>
          <p:nvPr/>
        </p:nvSpPr>
        <p:spPr>
          <a:xfrm>
            <a:off x="1979613" y="1576388"/>
            <a:ext cx="288925" cy="1296987"/>
          </a:xfrm>
          <a:prstGeom prst="leftBrace">
            <a:avLst/>
          </a:prstGeom>
          <a:ln w="15875"/>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9462" name="TextBox 2"/>
          <p:cNvSpPr txBox="1">
            <a:spLocks noChangeArrowheads="1"/>
          </p:cNvSpPr>
          <p:nvPr/>
        </p:nvSpPr>
        <p:spPr bwMode="auto">
          <a:xfrm>
            <a:off x="1187450" y="1979613"/>
            <a:ext cx="893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rPr>
              <a:t>实写</a:t>
            </a:r>
          </a:p>
        </p:txBody>
      </p:sp>
      <p:sp>
        <p:nvSpPr>
          <p:cNvPr id="4" name="椭圆 3"/>
          <p:cNvSpPr/>
          <p:nvPr/>
        </p:nvSpPr>
        <p:spPr>
          <a:xfrm>
            <a:off x="3851920" y="3089166"/>
            <a:ext cx="304985" cy="432048"/>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椭圆 12"/>
          <p:cNvSpPr/>
          <p:nvPr/>
        </p:nvSpPr>
        <p:spPr>
          <a:xfrm>
            <a:off x="3851920" y="3665230"/>
            <a:ext cx="304985" cy="432048"/>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左大括号 5"/>
          <p:cNvSpPr/>
          <p:nvPr/>
        </p:nvSpPr>
        <p:spPr>
          <a:xfrm>
            <a:off x="1889126" y="3160713"/>
            <a:ext cx="325438" cy="936625"/>
          </a:xfrm>
          <a:prstGeom prst="leftBrace">
            <a:avLst>
              <a:gd name="adj1" fmla="val 8333"/>
              <a:gd name="adj2" fmla="val 54068"/>
            </a:avLst>
          </a:prstGeom>
          <a:ln w="15875"/>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9467" name="TextBox 15"/>
          <p:cNvSpPr txBox="1">
            <a:spLocks noChangeArrowheads="1"/>
          </p:cNvSpPr>
          <p:nvPr/>
        </p:nvSpPr>
        <p:spPr bwMode="auto">
          <a:xfrm>
            <a:off x="731838" y="3244850"/>
            <a:ext cx="16795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宋体" pitchFamily="2" charset="-122"/>
              </a:rPr>
              <a:t>虚中有实</a:t>
            </a:r>
            <a:endParaRPr lang="en-US" altLang="zh-CN" sz="2000" b="1">
              <a:solidFill>
                <a:srgbClr val="FF0000"/>
              </a:solidFill>
              <a:latin typeface="宋体" pitchFamily="2" charset="-122"/>
            </a:endParaRPr>
          </a:p>
          <a:p>
            <a:r>
              <a:rPr lang="zh-CN" altLang="en-US" sz="2000" b="1">
                <a:solidFill>
                  <a:srgbClr val="FF0000"/>
                </a:solidFill>
                <a:latin typeface="宋体" pitchFamily="2" charset="-122"/>
              </a:rPr>
              <a:t>实中有虚</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465"/>
                                        </p:tgtEl>
                                        <p:attrNameLst>
                                          <p:attrName>style.visibility</p:attrName>
                                        </p:attrNameLst>
                                      </p:cBhvr>
                                      <p:to>
                                        <p:strVal val="visible"/>
                                      </p:to>
                                    </p:set>
                                    <p:animEffect transition="in" filter="barn(inVertical)">
                                      <p:cBhvr>
                                        <p:cTn id="7" dur="500"/>
                                        <p:tgtEl>
                                          <p:spTgt spid="194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462"/>
                                        </p:tgtEl>
                                        <p:attrNameLst>
                                          <p:attrName>style.visibility</p:attrName>
                                        </p:attrNameLst>
                                      </p:cBhvr>
                                      <p:to>
                                        <p:strVal val="visible"/>
                                      </p:to>
                                    </p:set>
                                    <p:anim calcmode="lin" valueType="num">
                                      <p:cBhvr additive="base">
                                        <p:cTn id="17" dur="500" fill="hold"/>
                                        <p:tgtEl>
                                          <p:spTgt spid="19462"/>
                                        </p:tgtEl>
                                        <p:attrNameLst>
                                          <p:attrName>ppt_x</p:attrName>
                                        </p:attrNameLst>
                                      </p:cBhvr>
                                      <p:tavLst>
                                        <p:tav tm="0">
                                          <p:val>
                                            <p:strVal val="#ppt_x"/>
                                          </p:val>
                                        </p:tav>
                                        <p:tav tm="100000">
                                          <p:val>
                                            <p:strVal val="#ppt_x"/>
                                          </p:val>
                                        </p:tav>
                                      </p:tavLst>
                                    </p:anim>
                                    <p:anim calcmode="lin" valueType="num">
                                      <p:cBhvr additive="base">
                                        <p:cTn id="18"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9467"/>
                                        </p:tgtEl>
                                        <p:attrNameLst>
                                          <p:attrName>style.visibility</p:attrName>
                                        </p:attrNameLst>
                                      </p:cBhvr>
                                      <p:to>
                                        <p:strVal val="visible"/>
                                      </p:to>
                                    </p:set>
                                    <p:anim calcmode="lin" valueType="num">
                                      <p:cBhvr additive="base">
                                        <p:cTn id="38" dur="500" fill="hold"/>
                                        <p:tgtEl>
                                          <p:spTgt spid="19467"/>
                                        </p:tgtEl>
                                        <p:attrNameLst>
                                          <p:attrName>ppt_x</p:attrName>
                                        </p:attrNameLst>
                                      </p:cBhvr>
                                      <p:tavLst>
                                        <p:tav tm="0">
                                          <p:val>
                                            <p:strVal val="#ppt_x"/>
                                          </p:val>
                                        </p:tav>
                                        <p:tav tm="100000">
                                          <p:val>
                                            <p:strVal val="#ppt_x"/>
                                          </p:val>
                                        </p:tav>
                                      </p:tavLst>
                                    </p:anim>
                                    <p:anim calcmode="lin" valueType="num">
                                      <p:cBhvr additive="base">
                                        <p:cTn id="39" dur="500" fill="hold"/>
                                        <p:tgtEl>
                                          <p:spTgt spid="194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5" grpId="0"/>
      <p:bldP spid="2" grpId="0" animBg="1"/>
      <p:bldP spid="19462" grpId="0"/>
      <p:bldP spid="6" grpId="0" animBg="1"/>
      <p:bldP spid="1946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5"/>
          <p:cNvSpPr>
            <a:spLocks noChangeArrowheads="1"/>
          </p:cNvSpPr>
          <p:nvPr/>
        </p:nvSpPr>
        <p:spPr bwMode="auto">
          <a:xfrm>
            <a:off x="142875" y="555625"/>
            <a:ext cx="87868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latin typeface="宋体" pitchFamily="2" charset="-122"/>
              </a:rPr>
              <a:t>4.</a:t>
            </a:r>
            <a:r>
              <a:rPr lang="zh-CN" altLang="en-US" sz="2400" b="1" dirty="0">
                <a:latin typeface="宋体" pitchFamily="2" charset="-122"/>
              </a:rPr>
              <a:t>“</a:t>
            </a:r>
            <a:r>
              <a:rPr lang="zh-CN" altLang="en-US" sz="2400" b="1" dirty="0">
                <a:latin typeface="楷体" pitchFamily="49" charset="-122"/>
                <a:ea typeface="楷体" pitchFamily="49" charset="-122"/>
              </a:rPr>
              <a:t>日月之行</a:t>
            </a:r>
            <a:r>
              <a:rPr lang="zh-CN" altLang="en-US" sz="2400" b="1" dirty="0">
                <a:latin typeface="宋体" pitchFamily="2" charset="-122"/>
              </a:rPr>
              <a:t>”至“</a:t>
            </a:r>
            <a:r>
              <a:rPr lang="zh-CN" altLang="en-US" sz="2400" b="1" dirty="0">
                <a:latin typeface="楷体" pitchFamily="49" charset="-122"/>
                <a:ea typeface="楷体" pitchFamily="49" charset="-122"/>
              </a:rPr>
              <a:t>若出其里</a:t>
            </a:r>
            <a:r>
              <a:rPr lang="zh-CN" altLang="en-US" sz="2400" b="1" dirty="0">
                <a:latin typeface="宋体" pitchFamily="2" charset="-122"/>
              </a:rPr>
              <a:t>”四句展现了一幅怎样的图景？为什么曹操会产生这样的</a:t>
            </a:r>
            <a:r>
              <a:rPr lang="zh-CN" altLang="en-US" sz="2400" b="1" dirty="0" smtClean="0">
                <a:latin typeface="宋体" pitchFamily="2" charset="-122"/>
              </a:rPr>
              <a:t>想象？</a:t>
            </a:r>
            <a:endParaRPr lang="zh-CN" altLang="en-US" sz="2400" dirty="0">
              <a:latin typeface="宋体" pitchFamily="2" charset="-122"/>
            </a:endParaRPr>
          </a:p>
        </p:txBody>
      </p:sp>
      <p:sp>
        <p:nvSpPr>
          <p:cNvPr id="7" name="矩形 6"/>
          <p:cNvSpPr>
            <a:spLocks noChangeArrowheads="1"/>
          </p:cNvSpPr>
          <p:nvPr/>
        </p:nvSpPr>
        <p:spPr bwMode="auto">
          <a:xfrm>
            <a:off x="827088" y="1524000"/>
            <a:ext cx="63547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0000FF"/>
                </a:solidFill>
                <a:latin typeface="楷体" pitchFamily="49" charset="-122"/>
                <a:ea typeface="楷体" pitchFamily="49" charset="-122"/>
              </a:rPr>
              <a:t>这四句展现了大海之大，有吞吐日月星辰的气派。</a:t>
            </a:r>
            <a:endParaRPr lang="zh-CN" altLang="en-US" sz="1600" b="1">
              <a:solidFill>
                <a:srgbClr val="0000FF"/>
              </a:solidFill>
              <a:latin typeface="楷体" pitchFamily="49" charset="-122"/>
              <a:ea typeface="楷体" pitchFamily="49" charset="-122"/>
            </a:endParaRPr>
          </a:p>
        </p:txBody>
      </p:sp>
      <p:sp>
        <p:nvSpPr>
          <p:cNvPr id="8" name="TextBox 7"/>
          <p:cNvSpPr txBox="1">
            <a:spLocks noChangeArrowheads="1"/>
          </p:cNvSpPr>
          <p:nvPr/>
        </p:nvSpPr>
        <p:spPr bwMode="auto">
          <a:xfrm>
            <a:off x="309563" y="1879600"/>
            <a:ext cx="858361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zh-CN" altLang="en-US" sz="2000" dirty="0">
                <a:latin typeface="楷体" pitchFamily="49" charset="-122"/>
                <a:ea typeface="楷体" pitchFamily="49" charset="-122"/>
              </a:rPr>
              <a:t>    </a:t>
            </a:r>
            <a:r>
              <a:rPr lang="zh-CN" altLang="en-US" sz="2000" b="1" dirty="0">
                <a:latin typeface="楷体" pitchFamily="49" charset="-122"/>
                <a:ea typeface="楷体" pitchFamily="49" charset="-122"/>
              </a:rPr>
              <a:t>诗人当时正处在自己事业的最高峰，他已</a:t>
            </a:r>
            <a:r>
              <a:rPr lang="zh-CN" altLang="en-US" sz="2000" b="1" dirty="0" smtClean="0">
                <a:latin typeface="楷体" pitchFamily="49" charset="-122"/>
                <a:ea typeface="楷体" pitchFamily="49" charset="-122"/>
              </a:rPr>
              <a:t>经荡平北</a:t>
            </a:r>
            <a:r>
              <a:rPr lang="zh-CN" altLang="en-US" sz="2000" b="1" dirty="0">
                <a:latin typeface="楷体" pitchFamily="49" charset="-122"/>
                <a:ea typeface="楷体" pitchFamily="49" charset="-122"/>
              </a:rPr>
              <a:t>方群雄，现在又打垮了乌桓和袁绍残部，消除了后患；如果再以优势兵力去消灭南方的割据势力，他就可以荡平宇内，一统天下了。大战之前，身为主帅的曹操，登上当年秦皇汉武也曾登过的碣石山，抚今追昔，他的心情和沧海的浪涛一样汹涌澎湃。所以才有 “日月之行，若出其中；星汉灿烂，若出其里”这样</a:t>
            </a:r>
            <a:r>
              <a:rPr lang="zh-CN" altLang="en-US" sz="2000" b="1" dirty="0" smtClean="0">
                <a:latin typeface="楷体" pitchFamily="49" charset="-122"/>
                <a:ea typeface="楷体" pitchFamily="49" charset="-122"/>
              </a:rPr>
              <a:t>的</a:t>
            </a:r>
            <a:r>
              <a:rPr lang="zh-CN" altLang="en-US" sz="2000" b="1" dirty="0">
                <a:latin typeface="楷体" pitchFamily="49" charset="-122"/>
                <a:ea typeface="楷体" pitchFamily="49" charset="-122"/>
              </a:rPr>
              <a:t>想象</a:t>
            </a:r>
            <a:r>
              <a:rPr lang="zh-CN" altLang="en-US" sz="2000" b="1" dirty="0" smtClean="0">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体现了作者博大的胸怀和豪迈的气概。</a:t>
            </a:r>
          </a:p>
        </p:txBody>
      </p:sp>
      <p:grpSp>
        <p:nvGrpSpPr>
          <p:cNvPr id="20485" name="组合 9"/>
          <p:cNvGrpSpPr>
            <a:grpSpLocks/>
          </p:cNvGrpSpPr>
          <p:nvPr/>
        </p:nvGrpSpPr>
        <p:grpSpPr bwMode="auto">
          <a:xfrm>
            <a:off x="28575" y="-3175"/>
            <a:ext cx="2006600" cy="522288"/>
            <a:chOff x="70" y="-63"/>
            <a:chExt cx="3160" cy="822"/>
          </a:xfrm>
        </p:grpSpPr>
        <p:sp>
          <p:nvSpPr>
            <p:cNvPr id="20486"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
          <p:cNvSpPr>
            <a:spLocks noChangeArrowheads="1"/>
          </p:cNvSpPr>
          <p:nvPr/>
        </p:nvSpPr>
        <p:spPr bwMode="auto">
          <a:xfrm>
            <a:off x="468313" y="660400"/>
            <a:ext cx="820737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400" b="1">
                <a:solidFill>
                  <a:srgbClr val="000000"/>
                </a:solidFill>
                <a:latin typeface="宋体" pitchFamily="2" charset="-122"/>
              </a:rPr>
              <a:t>5.</a:t>
            </a:r>
            <a:r>
              <a:rPr lang="zh-CN" altLang="en-US" sz="2400" b="1">
                <a:solidFill>
                  <a:srgbClr val="000000"/>
                </a:solidFill>
                <a:latin typeface="宋体" pitchFamily="2" charset="-122"/>
              </a:rPr>
              <a:t>联系作者写这首诗的背景，想一想，这首诗里集中反映了作者怎样的思想感情</a:t>
            </a:r>
            <a:r>
              <a:rPr lang="zh-CN" altLang="en-US" sz="2400" b="1">
                <a:latin typeface="宋体" pitchFamily="2" charset="-122"/>
              </a:rPr>
              <a:t>。</a:t>
            </a:r>
            <a:endParaRPr lang="zh-CN" altLang="en-US" sz="2400">
              <a:latin typeface="宋体" pitchFamily="2" charset="-122"/>
            </a:endParaRPr>
          </a:p>
        </p:txBody>
      </p:sp>
      <p:grpSp>
        <p:nvGrpSpPr>
          <p:cNvPr id="21507" name="组合 9"/>
          <p:cNvGrpSpPr>
            <a:grpSpLocks/>
          </p:cNvGrpSpPr>
          <p:nvPr/>
        </p:nvGrpSpPr>
        <p:grpSpPr bwMode="auto">
          <a:xfrm>
            <a:off x="28575" y="-3175"/>
            <a:ext cx="2006600" cy="522288"/>
            <a:chOff x="70" y="-63"/>
            <a:chExt cx="3160" cy="822"/>
          </a:xfrm>
        </p:grpSpPr>
        <p:sp>
          <p:nvSpPr>
            <p:cNvPr id="2150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1508" name="矩形 6"/>
          <p:cNvSpPr>
            <a:spLocks noChangeArrowheads="1"/>
          </p:cNvSpPr>
          <p:nvPr/>
        </p:nvSpPr>
        <p:spPr bwMode="auto">
          <a:xfrm>
            <a:off x="468313" y="1924050"/>
            <a:ext cx="784860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a:solidFill>
                  <a:srgbClr val="0000FF"/>
                </a:solidFill>
                <a:latin typeface="楷体" pitchFamily="49" charset="-122"/>
                <a:ea typeface="楷体" pitchFamily="49" charset="-122"/>
              </a:rPr>
              <a:t>    在这里，他将自己宏伟的抱负、阔大的胸襟融会到诗歌里，借着沧海的形象表现出来，使这首诗具有一种雄浑苍劲的气派，成为一篇流传至今的优秀作品。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wipe(left)">
                                      <p:cBhvr>
                                        <p:cTn id="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timgsa.baidu.com/timg?image&amp;quality=80&amp;size=b9999_10000&amp;sec=1552551006154&amp;di=ce5d721cefe99ccfc0e7f45627407617&amp;imgtype=0&amp;src=http%3A%2F%2Fbpic.588ku.com%2Fback_pic%2F05%2F81%2F35%2F095c3540d18d7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13" y="11113"/>
            <a:ext cx="9155113" cy="513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a:extLst>
              <a:ext uri="{FF2B5EF4-FFF2-40B4-BE49-F238E27FC236}"/>
            </a:extLst>
          </p:cNvPr>
          <p:cNvPicPr>
            <a:picLocks noChangeAspect="1"/>
          </p:cNvPicPr>
          <p:nvPr/>
        </p:nvPicPr>
        <p:blipFill>
          <a:blip r:embed="rId3" cstate="print"/>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3" name="图片 2">
            <a:extLst>
              <a:ext uri="{FF2B5EF4-FFF2-40B4-BE49-F238E27FC236}"/>
            </a:extLst>
          </p:cNvPr>
          <p:cNvPicPr>
            <a:picLocks noChangeAspect="1"/>
          </p:cNvPicPr>
          <p:nvPr/>
        </p:nvPicPr>
        <p:blipFill>
          <a:blip r:embed="rId3" cstate="print"/>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4101" name="文本框 15"/>
          <p:cNvSpPr txBox="1">
            <a:spLocks noChangeArrowheads="1"/>
          </p:cNvSpPr>
          <p:nvPr/>
        </p:nvSpPr>
        <p:spPr bwMode="auto">
          <a:xfrm>
            <a:off x="7275513" y="4227513"/>
            <a:ext cx="1230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chemeClr val="bg1"/>
                </a:solidFill>
                <a:latin typeface="黑体" pitchFamily="49" charset="-122"/>
                <a:ea typeface="黑体" pitchFamily="49" charset="-122"/>
                <a:hlinkClick r:id="rId4" action="ppaction://hlinksldjump"/>
              </a:rPr>
              <a:t>第一课时</a:t>
            </a:r>
            <a:endParaRPr kumimoji="1" lang="zh-CN" altLang="en-US" sz="2000">
              <a:solidFill>
                <a:schemeClr val="bg1"/>
              </a:solidFill>
              <a:latin typeface="黑体" pitchFamily="49" charset="-122"/>
              <a:ea typeface="黑体" pitchFamily="49" charset="-122"/>
            </a:endParaRPr>
          </a:p>
        </p:txBody>
      </p:sp>
      <p:sp>
        <p:nvSpPr>
          <p:cNvPr id="4102" name="文本框 14"/>
          <p:cNvSpPr txBox="1">
            <a:spLocks noChangeArrowheads="1"/>
          </p:cNvSpPr>
          <p:nvPr/>
        </p:nvSpPr>
        <p:spPr bwMode="auto">
          <a:xfrm>
            <a:off x="7275513" y="4619625"/>
            <a:ext cx="1230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chemeClr val="bg1"/>
                </a:solidFill>
                <a:latin typeface="黑体" pitchFamily="49" charset="-122"/>
                <a:ea typeface="黑体" pitchFamily="49" charset="-122"/>
                <a:hlinkClick r:id="rId5" action="ppaction://hlinksldjump"/>
              </a:rPr>
              <a:t>第二课时</a:t>
            </a:r>
            <a:endParaRPr kumimoji="1" lang="zh-CN" altLang="en-US" sz="2000">
              <a:solidFill>
                <a:schemeClr val="bg1"/>
              </a:solidFill>
              <a:latin typeface="黑体" pitchFamily="49" charset="-122"/>
              <a:ea typeface="黑体" pitchFamily="49" charset="-122"/>
            </a:endParaRPr>
          </a:p>
        </p:txBody>
      </p:sp>
      <p:grpSp>
        <p:nvGrpSpPr>
          <p:cNvPr id="4103" name="组合 1"/>
          <p:cNvGrpSpPr>
            <a:grpSpLocks/>
          </p:cNvGrpSpPr>
          <p:nvPr/>
        </p:nvGrpSpPr>
        <p:grpSpPr bwMode="auto">
          <a:xfrm>
            <a:off x="58738" y="50800"/>
            <a:ext cx="1920875" cy="369888"/>
            <a:chOff x="58738" y="50800"/>
            <a:chExt cx="1920875" cy="369332"/>
          </a:xfrm>
        </p:grpSpPr>
        <p:sp>
          <p:nvSpPr>
            <p:cNvPr id="7" name="圆角矩形 6">
              <a:extLst>
                <a:ext uri="{FF2B5EF4-FFF2-40B4-BE49-F238E27FC236}"/>
              </a:extLst>
            </p:cNvPr>
            <p:cNvSpPr/>
            <p:nvPr/>
          </p:nvSpPr>
          <p:spPr>
            <a:xfrm>
              <a:off x="58738" y="98353"/>
              <a:ext cx="1920875" cy="312268"/>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b="1"/>
            </a:p>
          </p:txBody>
        </p:sp>
        <p:sp>
          <p:nvSpPr>
            <p:cNvPr id="4109" name="文本框 1"/>
            <p:cNvSpPr txBox="1">
              <a:spLocks noChangeArrowheads="1"/>
            </p:cNvSpPr>
            <p:nvPr/>
          </p:nvSpPr>
          <p:spPr bwMode="auto">
            <a:xfrm>
              <a:off x="117475" y="50800"/>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b="1" dirty="0">
                  <a:solidFill>
                    <a:schemeClr val="bg1"/>
                  </a:solidFill>
                  <a:latin typeface="宋体" pitchFamily="2" charset="-122"/>
                </a:rPr>
                <a:t>七年级语文上册</a:t>
              </a:r>
            </a:p>
          </p:txBody>
        </p:sp>
      </p:grpSp>
      <p:sp>
        <p:nvSpPr>
          <p:cNvPr id="11" name="TextBox 48">
            <a:extLst>
              <a:ext uri="{FF2B5EF4-FFF2-40B4-BE49-F238E27FC236}"/>
            </a:extLst>
          </p:cNvPr>
          <p:cNvSpPr txBox="1"/>
          <p:nvPr/>
        </p:nvSpPr>
        <p:spPr>
          <a:xfrm>
            <a:off x="1835696" y="1563638"/>
            <a:ext cx="5472608" cy="854080"/>
          </a:xfrm>
          <a:prstGeom prst="rect">
            <a:avLst/>
          </a:prstGeom>
          <a:noFill/>
          <a:ln w="19050">
            <a:solidFill>
              <a:schemeClr val="tx1"/>
            </a:solidFill>
          </a:ln>
          <a:effectLst>
            <a:softEdge rad="31750"/>
          </a:effec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5100" b="1" dirty="0">
                <a:solidFill>
                  <a:srgbClr val="FF0000"/>
                </a:solidFill>
                <a:effectLst>
                  <a:outerShdw blurRad="38100" dist="38100" dir="2700000" algn="tl">
                    <a:srgbClr val="C0C0C0"/>
                  </a:outerShdw>
                </a:effectLst>
                <a:latin typeface="宋体" pitchFamily="2" charset="-122"/>
                <a:cs typeface="Kaiti SC"/>
              </a:rPr>
              <a:t>4  </a:t>
            </a:r>
            <a:r>
              <a:rPr lang="zh-CN" altLang="en-US" sz="5100" b="1" dirty="0">
                <a:solidFill>
                  <a:srgbClr val="FF0000"/>
                </a:solidFill>
                <a:effectLst>
                  <a:outerShdw blurRad="38100" dist="38100" dir="2700000" algn="tl">
                    <a:srgbClr val="C0C0C0"/>
                  </a:outerShdw>
                </a:effectLst>
                <a:latin typeface="宋体" pitchFamily="2" charset="-122"/>
                <a:cs typeface="Kaiti SC"/>
              </a:rPr>
              <a:t>古代诗歌四首</a:t>
            </a:r>
          </a:p>
        </p:txBody>
      </p:sp>
      <p:pic>
        <p:nvPicPr>
          <p:cNvPr id="12" name="Picture 2" descr="C:\Users\Administrator\Desktop\初中七彩课堂图标.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1"/>
          <p:cNvGrpSpPr>
            <a:grpSpLocks/>
          </p:cNvGrpSpPr>
          <p:nvPr/>
        </p:nvGrpSpPr>
        <p:grpSpPr bwMode="auto">
          <a:xfrm>
            <a:off x="3203575" y="915988"/>
            <a:ext cx="1743075" cy="566737"/>
            <a:chOff x="3333750" y="598488"/>
            <a:chExt cx="1743075" cy="566737"/>
          </a:xfrm>
        </p:grpSpPr>
        <p:sp>
          <p:nvSpPr>
            <p:cNvPr id="20" name="圆角矩形 19">
              <a:extLst>
                <a:ext uri="{FF2B5EF4-FFF2-40B4-BE49-F238E27FC236}"/>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3" name="圆角矩形 22">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540"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概括主题</a:t>
              </a:r>
            </a:p>
          </p:txBody>
        </p:sp>
      </p:grpSp>
      <p:grpSp>
        <p:nvGrpSpPr>
          <p:cNvPr id="22531" name="组合 13"/>
          <p:cNvGrpSpPr>
            <a:grpSpLocks/>
          </p:cNvGrpSpPr>
          <p:nvPr/>
        </p:nvGrpSpPr>
        <p:grpSpPr bwMode="auto">
          <a:xfrm>
            <a:off x="28575" y="-20638"/>
            <a:ext cx="2006600" cy="522288"/>
            <a:chOff x="70" y="-63"/>
            <a:chExt cx="3160" cy="822"/>
          </a:xfrm>
        </p:grpSpPr>
        <p:sp>
          <p:nvSpPr>
            <p:cNvPr id="2253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课堂小结</a:t>
              </a: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2532" name="TextBox 11"/>
          <p:cNvSpPr txBox="1">
            <a:spLocks noChangeArrowheads="1"/>
          </p:cNvSpPr>
          <p:nvPr/>
        </p:nvSpPr>
        <p:spPr bwMode="auto">
          <a:xfrm>
            <a:off x="611188" y="1635125"/>
            <a:ext cx="80645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a:latin typeface="楷体" pitchFamily="49" charset="-122"/>
                <a:ea typeface="楷体" pitchFamily="49" charset="-122"/>
              </a:rPr>
              <a:t>    本诗借景抒情，诗人以洗练的笔法，神奇的想象，描绘了大海吞吐日月，包蕴万千的壮丽景象，表现了诗人开阔的胸襟，抒发了诗人统一中国建功立业的远大抱负。</a:t>
            </a:r>
          </a:p>
        </p:txBody>
      </p:sp>
    </p:spTree>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8"/>
          <p:cNvGrpSpPr>
            <a:grpSpLocks/>
          </p:cNvGrpSpPr>
          <p:nvPr/>
        </p:nvGrpSpPr>
        <p:grpSpPr bwMode="auto">
          <a:xfrm>
            <a:off x="34925" y="-20638"/>
            <a:ext cx="2008188" cy="523876"/>
            <a:chOff x="70" y="-63"/>
            <a:chExt cx="3161" cy="824"/>
          </a:xfrm>
        </p:grpSpPr>
        <p:sp>
          <p:nvSpPr>
            <p:cNvPr id="2355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3555" name="TextBox 6"/>
          <p:cNvSpPr txBox="1">
            <a:spLocks noChangeArrowheads="1"/>
          </p:cNvSpPr>
          <p:nvPr/>
        </p:nvSpPr>
        <p:spPr bwMode="auto">
          <a:xfrm>
            <a:off x="428625" y="687388"/>
            <a:ext cx="8247063"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400" b="1" dirty="0">
                <a:solidFill>
                  <a:srgbClr val="FF0000"/>
                </a:solidFill>
                <a:latin typeface="宋体" panose="02010600030101010101" pitchFamily="2" charset="-122"/>
              </a:rPr>
              <a:t> </a:t>
            </a:r>
            <a:r>
              <a:rPr lang="zh-CN" altLang="en-US" sz="2400" b="1" dirty="0" smtClean="0">
                <a:solidFill>
                  <a:srgbClr val="FF0000"/>
                </a:solidFill>
                <a:latin typeface="宋体" panose="02010600030101010101" pitchFamily="2" charset="-122"/>
              </a:rPr>
              <a:t>❶借</a:t>
            </a:r>
            <a:r>
              <a:rPr lang="zh-CN" altLang="en-US" sz="2400" b="1" dirty="0">
                <a:solidFill>
                  <a:srgbClr val="FF0000"/>
                </a:solidFill>
                <a:latin typeface="宋体" pitchFamily="2" charset="-122"/>
              </a:rPr>
              <a:t>景抒情，情景交融。</a:t>
            </a:r>
          </a:p>
          <a:p>
            <a:pPr>
              <a:lnSpc>
                <a:spcPct val="125000"/>
              </a:lnSpc>
            </a:pPr>
            <a:r>
              <a:rPr lang="zh-CN" altLang="en-US" sz="2400" b="1" dirty="0">
                <a:latin typeface="楷体" pitchFamily="49" charset="-122"/>
                <a:ea typeface="楷体" pitchFamily="49" charset="-122"/>
              </a:rPr>
              <a:t> 本诗完全把情包含在景中，寓情于景，字里行间洋溢着饱满的激情。诗人通过描写大海的辽阔与壮美来表现自己宽广的胸怀和豪迈的气魄。诗歌句句写景，句句抒情，把眼前的海上景色与自己的雄心壮志巧妙地结合在一起，并且把高潮放在诗的末尾，通过虚写表达自己的主观感受，即对大海的感悟，不但做到了情景交融、虚实相生、气势宏伟，而且做到了情理结合。</a:t>
            </a:r>
          </a:p>
        </p:txBody>
      </p:sp>
    </p:spTree>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8"/>
          <p:cNvGrpSpPr>
            <a:grpSpLocks/>
          </p:cNvGrpSpPr>
          <p:nvPr/>
        </p:nvGrpSpPr>
        <p:grpSpPr bwMode="auto">
          <a:xfrm>
            <a:off x="34925" y="-20638"/>
            <a:ext cx="2008188" cy="523876"/>
            <a:chOff x="70" y="-63"/>
            <a:chExt cx="3161" cy="824"/>
          </a:xfrm>
        </p:grpSpPr>
        <p:sp>
          <p:nvSpPr>
            <p:cNvPr id="2458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4579" name="矩形 5"/>
          <p:cNvSpPr>
            <a:spLocks noChangeArrowheads="1"/>
          </p:cNvSpPr>
          <p:nvPr/>
        </p:nvSpPr>
        <p:spPr bwMode="auto">
          <a:xfrm>
            <a:off x="395288" y="915988"/>
            <a:ext cx="8286750" cy="304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spcBef>
                <a:spcPts val="600"/>
              </a:spcBef>
            </a:pPr>
            <a:r>
              <a:rPr lang="en-US" altLang="zh-CN" sz="2400" b="1" dirty="0">
                <a:solidFill>
                  <a:srgbClr val="FF0000"/>
                </a:solidFill>
                <a:latin typeface="宋体" pitchFamily="2" charset="-122"/>
              </a:rPr>
              <a:t> </a:t>
            </a:r>
            <a:r>
              <a:rPr lang="en-US" altLang="zh-CN" sz="2400" b="1" dirty="0" smtClean="0">
                <a:solidFill>
                  <a:srgbClr val="FF0000"/>
                </a:solidFill>
                <a:latin typeface="宋体" pitchFamily="2" charset="-122"/>
              </a:rPr>
              <a:t>   </a:t>
            </a:r>
            <a:r>
              <a:rPr lang="zh-CN" altLang="en-US" sz="2400" b="1" dirty="0" smtClean="0">
                <a:solidFill>
                  <a:srgbClr val="FF0000"/>
                </a:solidFill>
                <a:latin typeface="宋体" panose="02010600030101010101" pitchFamily="2" charset="-122"/>
                <a:sym typeface="+mn-ea"/>
              </a:rPr>
              <a:t>❷</a:t>
            </a:r>
            <a:r>
              <a:rPr lang="zh-CN" altLang="en-US" sz="2400" b="1" dirty="0" smtClean="0">
                <a:solidFill>
                  <a:srgbClr val="FF0000"/>
                </a:solidFill>
                <a:latin typeface="宋体" pitchFamily="2" charset="-122"/>
              </a:rPr>
              <a:t>意</a:t>
            </a:r>
            <a:r>
              <a:rPr lang="zh-CN" altLang="en-US" sz="2400" b="1" dirty="0">
                <a:solidFill>
                  <a:srgbClr val="FF0000"/>
                </a:solidFill>
                <a:latin typeface="宋体" pitchFamily="2" charset="-122"/>
              </a:rPr>
              <a:t>境开阔，气势雄浑。</a:t>
            </a:r>
            <a:endParaRPr lang="en-US" altLang="zh-CN" sz="2400" b="1" dirty="0">
              <a:solidFill>
                <a:srgbClr val="FF0000"/>
              </a:solidFill>
              <a:latin typeface="宋体" pitchFamily="2" charset="-122"/>
            </a:endParaRPr>
          </a:p>
          <a:p>
            <a:pPr eaLnBrk="1" hangingPunct="1">
              <a:lnSpc>
                <a:spcPct val="130000"/>
              </a:lnSpc>
              <a:spcBef>
                <a:spcPts val="600"/>
              </a:spcBef>
            </a:pPr>
            <a:r>
              <a:rPr lang="zh-CN" altLang="en-US" sz="2400" b="1" dirty="0">
                <a:latin typeface="楷体" pitchFamily="49" charset="-122"/>
                <a:ea typeface="楷体" pitchFamily="49" charset="-122"/>
              </a:rPr>
              <a:t>    诗人通过写大海吞吐宇宙的气势，来表现诗人自己宽广的胸怀和豪迈的气魄，感情奔放。“日月”四句是写景的高潮，诗人用夸张的表现手法，创造了一个极其开阔的意境；诗人以饱满的激情，勾画出大海变化万千的特点和波澜壮阔的气势。</a:t>
            </a:r>
          </a:p>
        </p:txBody>
      </p:sp>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35"/>
          <p:cNvGrpSpPr>
            <a:grpSpLocks/>
          </p:cNvGrpSpPr>
          <p:nvPr/>
        </p:nvGrpSpPr>
        <p:grpSpPr bwMode="auto">
          <a:xfrm>
            <a:off x="44450" y="-20638"/>
            <a:ext cx="2006600" cy="523876"/>
            <a:chOff x="70" y="-63"/>
            <a:chExt cx="3161" cy="824"/>
          </a:xfrm>
        </p:grpSpPr>
        <p:sp>
          <p:nvSpPr>
            <p:cNvPr id="2561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板书设计</a:t>
              </a:r>
            </a:p>
          </p:txBody>
        </p:sp>
        <p:cxnSp>
          <p:nvCxnSpPr>
            <p:cNvPr id="3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9" name="菱形 3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5603" name="Text Box 12"/>
          <p:cNvSpPr txBox="1">
            <a:spLocks noChangeArrowheads="1"/>
          </p:cNvSpPr>
          <p:nvPr/>
        </p:nvSpPr>
        <p:spPr bwMode="auto">
          <a:xfrm>
            <a:off x="4081463" y="3278188"/>
            <a:ext cx="248285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70000"/>
              </a:lnSpc>
            </a:pPr>
            <a:r>
              <a:rPr lang="zh-CN" altLang="en-US" sz="2400" b="1">
                <a:solidFill>
                  <a:srgbClr val="0000FF"/>
                </a:solidFill>
                <a:latin typeface="楷体" pitchFamily="49" charset="-122"/>
                <a:ea typeface="楷体" pitchFamily="49" charset="-122"/>
              </a:rPr>
              <a:t>日月出其中</a:t>
            </a:r>
            <a:endParaRPr lang="en-US" altLang="zh-CN" sz="2400" b="1">
              <a:solidFill>
                <a:srgbClr val="0000FF"/>
              </a:solidFill>
              <a:latin typeface="楷体" pitchFamily="49" charset="-122"/>
              <a:ea typeface="楷体" pitchFamily="49" charset="-122"/>
            </a:endParaRPr>
          </a:p>
          <a:p>
            <a:pPr eaLnBrk="1" hangingPunct="1">
              <a:lnSpc>
                <a:spcPct val="160000"/>
              </a:lnSpc>
            </a:pPr>
            <a:r>
              <a:rPr lang="zh-CN" altLang="en-US" sz="2400" b="1">
                <a:solidFill>
                  <a:srgbClr val="0000FF"/>
                </a:solidFill>
                <a:latin typeface="楷体" pitchFamily="49" charset="-122"/>
                <a:ea typeface="楷体" pitchFamily="49" charset="-122"/>
              </a:rPr>
              <a:t>星汉出其里</a:t>
            </a:r>
          </a:p>
        </p:txBody>
      </p:sp>
      <p:sp>
        <p:nvSpPr>
          <p:cNvPr id="25604" name="Text Box 12"/>
          <p:cNvSpPr txBox="1">
            <a:spLocks noChangeArrowheads="1"/>
          </p:cNvSpPr>
          <p:nvPr/>
        </p:nvSpPr>
        <p:spPr bwMode="auto">
          <a:xfrm>
            <a:off x="3968750" y="1471613"/>
            <a:ext cx="2689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海水：水何澹澹</a:t>
            </a:r>
            <a:endParaRPr lang="en-US" altLang="zh-CN" sz="2400" b="1">
              <a:solidFill>
                <a:srgbClr val="0000FF"/>
              </a:solidFill>
              <a:latin typeface="楷体" pitchFamily="49" charset="-122"/>
              <a:ea typeface="楷体" pitchFamily="49" charset="-122"/>
            </a:endParaRPr>
          </a:p>
        </p:txBody>
      </p:sp>
      <p:sp>
        <p:nvSpPr>
          <p:cNvPr id="8" name="左大括号 7"/>
          <p:cNvSpPr/>
          <p:nvPr/>
        </p:nvSpPr>
        <p:spPr>
          <a:xfrm>
            <a:off x="3721100" y="1706563"/>
            <a:ext cx="284163" cy="1562100"/>
          </a:xfrm>
          <a:prstGeom prst="leftBrace">
            <a:avLst>
              <a:gd name="adj1" fmla="val 38867"/>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solidFill>
                <a:srgbClr val="0000FF"/>
              </a:solidFill>
              <a:latin typeface="楷体" panose="02010609060101010101" pitchFamily="49" charset="-122"/>
              <a:ea typeface="楷体" panose="02010609060101010101" pitchFamily="49" charset="-122"/>
            </a:endParaRPr>
          </a:p>
        </p:txBody>
      </p:sp>
      <p:sp>
        <p:nvSpPr>
          <p:cNvPr id="9" name="左大括号 8"/>
          <p:cNvSpPr/>
          <p:nvPr/>
        </p:nvSpPr>
        <p:spPr>
          <a:xfrm>
            <a:off x="3841750" y="3695700"/>
            <a:ext cx="258763" cy="781050"/>
          </a:xfrm>
          <a:prstGeom prst="leftBrace">
            <a:avLst>
              <a:gd name="adj1" fmla="val 36706"/>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solidFill>
                <a:srgbClr val="0000FF"/>
              </a:solidFill>
              <a:latin typeface="楷体" panose="02010609060101010101" pitchFamily="49" charset="-122"/>
              <a:ea typeface="楷体" panose="02010609060101010101" pitchFamily="49" charset="-122"/>
            </a:endParaRPr>
          </a:p>
        </p:txBody>
      </p:sp>
      <p:sp>
        <p:nvSpPr>
          <p:cNvPr id="25607" name="Text Box 12"/>
          <p:cNvSpPr txBox="1">
            <a:spLocks noChangeArrowheads="1"/>
          </p:cNvSpPr>
          <p:nvPr/>
        </p:nvSpPr>
        <p:spPr bwMode="auto">
          <a:xfrm>
            <a:off x="2068513" y="2209800"/>
            <a:ext cx="1714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海的宏伟</a:t>
            </a:r>
          </a:p>
        </p:txBody>
      </p:sp>
      <p:sp>
        <p:nvSpPr>
          <p:cNvPr id="25608" name="Text Box 12"/>
          <p:cNvSpPr txBox="1">
            <a:spLocks noChangeArrowheads="1"/>
          </p:cNvSpPr>
          <p:nvPr/>
        </p:nvSpPr>
        <p:spPr bwMode="auto">
          <a:xfrm>
            <a:off x="2143125" y="3832225"/>
            <a:ext cx="1819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海的气概</a:t>
            </a:r>
          </a:p>
        </p:txBody>
      </p:sp>
      <p:sp>
        <p:nvSpPr>
          <p:cNvPr id="25609" name="Text Box 12"/>
          <p:cNvSpPr txBox="1">
            <a:spLocks noChangeArrowheads="1"/>
          </p:cNvSpPr>
          <p:nvPr/>
        </p:nvSpPr>
        <p:spPr bwMode="auto">
          <a:xfrm>
            <a:off x="2143125" y="1020763"/>
            <a:ext cx="4210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观海地点：东临碣石</a:t>
            </a:r>
          </a:p>
        </p:txBody>
      </p:sp>
      <p:sp>
        <p:nvSpPr>
          <p:cNvPr id="13" name="左大括号 12"/>
          <p:cNvSpPr/>
          <p:nvPr/>
        </p:nvSpPr>
        <p:spPr>
          <a:xfrm>
            <a:off x="1627188" y="1250950"/>
            <a:ext cx="477837" cy="2932113"/>
          </a:xfrm>
          <a:prstGeom prst="leftBrace">
            <a:avLst>
              <a:gd name="adj1" fmla="val 32079"/>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solidFill>
                <a:srgbClr val="0000FF"/>
              </a:solidFill>
              <a:latin typeface="楷体" panose="02010609060101010101" pitchFamily="49" charset="-122"/>
              <a:ea typeface="楷体" panose="02010609060101010101" pitchFamily="49" charset="-122"/>
            </a:endParaRPr>
          </a:p>
        </p:txBody>
      </p:sp>
      <p:sp>
        <p:nvSpPr>
          <p:cNvPr id="25611" name="Text Box 12"/>
          <p:cNvSpPr txBox="1">
            <a:spLocks noChangeArrowheads="1"/>
          </p:cNvSpPr>
          <p:nvPr/>
        </p:nvSpPr>
        <p:spPr bwMode="auto">
          <a:xfrm>
            <a:off x="423863" y="2455863"/>
            <a:ext cx="12874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观沧海</a:t>
            </a:r>
          </a:p>
        </p:txBody>
      </p:sp>
      <p:sp>
        <p:nvSpPr>
          <p:cNvPr id="15" name="右大括号 14"/>
          <p:cNvSpPr/>
          <p:nvPr/>
        </p:nvSpPr>
        <p:spPr>
          <a:xfrm>
            <a:off x="6657975" y="1239838"/>
            <a:ext cx="434975" cy="3386137"/>
          </a:xfrm>
          <a:prstGeom prst="rightBrace">
            <a:avLst>
              <a:gd name="adj1" fmla="val 37276"/>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solidFill>
                <a:srgbClr val="0000FF"/>
              </a:solidFill>
              <a:latin typeface="楷体" panose="02010609060101010101" pitchFamily="49" charset="-122"/>
              <a:ea typeface="楷体" panose="02010609060101010101" pitchFamily="49" charset="-122"/>
            </a:endParaRPr>
          </a:p>
        </p:txBody>
      </p:sp>
      <p:sp>
        <p:nvSpPr>
          <p:cNvPr id="25613" name="Text Box 12"/>
          <p:cNvSpPr txBox="1">
            <a:spLocks noChangeArrowheads="1"/>
          </p:cNvSpPr>
          <p:nvPr/>
        </p:nvSpPr>
        <p:spPr bwMode="auto">
          <a:xfrm>
            <a:off x="7075488" y="2239963"/>
            <a:ext cx="17573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b="1">
                <a:solidFill>
                  <a:srgbClr val="0000FF"/>
                </a:solidFill>
                <a:latin typeface="楷体" pitchFamily="49" charset="-122"/>
                <a:ea typeface="楷体" pitchFamily="49" charset="-122"/>
              </a:rPr>
              <a:t>建功立业</a:t>
            </a:r>
            <a:endParaRPr lang="en-US" altLang="zh-CN" sz="2400" b="1">
              <a:solidFill>
                <a:srgbClr val="0000FF"/>
              </a:solidFill>
              <a:latin typeface="楷体" pitchFamily="49" charset="-122"/>
              <a:ea typeface="楷体" pitchFamily="49" charset="-122"/>
            </a:endParaRPr>
          </a:p>
          <a:p>
            <a:pPr eaLnBrk="1" hangingPunct="1">
              <a:lnSpc>
                <a:spcPct val="150000"/>
              </a:lnSpc>
            </a:pPr>
            <a:r>
              <a:rPr lang="zh-CN" altLang="en-US" sz="2400" b="1">
                <a:solidFill>
                  <a:srgbClr val="0000FF"/>
                </a:solidFill>
                <a:latin typeface="楷体" pitchFamily="49" charset="-122"/>
                <a:ea typeface="楷体" pitchFamily="49" charset="-122"/>
              </a:rPr>
              <a:t>统一中原</a:t>
            </a:r>
            <a:endParaRPr lang="en-US" altLang="zh-CN" sz="2400" b="1">
              <a:solidFill>
                <a:srgbClr val="0000FF"/>
              </a:solidFill>
              <a:latin typeface="楷体" pitchFamily="49" charset="-122"/>
              <a:ea typeface="楷体" pitchFamily="49" charset="-122"/>
            </a:endParaRPr>
          </a:p>
        </p:txBody>
      </p:sp>
      <p:sp>
        <p:nvSpPr>
          <p:cNvPr id="25614" name="Text Box 12"/>
          <p:cNvSpPr txBox="1">
            <a:spLocks noChangeArrowheads="1"/>
          </p:cNvSpPr>
          <p:nvPr/>
        </p:nvSpPr>
        <p:spPr bwMode="auto">
          <a:xfrm>
            <a:off x="3968750" y="2246313"/>
            <a:ext cx="11604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山岛</a:t>
            </a:r>
            <a:endParaRPr lang="en-US" altLang="zh-CN" sz="2400" b="1">
              <a:solidFill>
                <a:srgbClr val="0000FF"/>
              </a:solidFill>
              <a:latin typeface="楷体" pitchFamily="49" charset="-122"/>
              <a:ea typeface="楷体" pitchFamily="49" charset="-122"/>
            </a:endParaRPr>
          </a:p>
        </p:txBody>
      </p:sp>
      <p:sp>
        <p:nvSpPr>
          <p:cNvPr id="18" name="左大括号 17"/>
          <p:cNvSpPr/>
          <p:nvPr/>
        </p:nvSpPr>
        <p:spPr>
          <a:xfrm>
            <a:off x="4791075" y="2187575"/>
            <a:ext cx="242888" cy="641350"/>
          </a:xfrm>
          <a:prstGeom prst="leftBrace">
            <a:avLst>
              <a:gd name="adj1" fmla="val 33065"/>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solidFill>
                <a:srgbClr val="0000FF"/>
              </a:solidFill>
              <a:latin typeface="楷体" panose="02010609060101010101" pitchFamily="49" charset="-122"/>
              <a:ea typeface="楷体" panose="02010609060101010101" pitchFamily="49" charset="-122"/>
            </a:endParaRPr>
          </a:p>
        </p:txBody>
      </p:sp>
      <p:sp>
        <p:nvSpPr>
          <p:cNvPr id="25616" name="Text Box 12"/>
          <p:cNvSpPr txBox="1">
            <a:spLocks noChangeArrowheads="1"/>
          </p:cNvSpPr>
          <p:nvPr/>
        </p:nvSpPr>
        <p:spPr bwMode="auto">
          <a:xfrm>
            <a:off x="5038725" y="1920875"/>
            <a:ext cx="1711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树木丛生</a:t>
            </a:r>
            <a:endParaRPr lang="en-US" altLang="zh-CN" sz="2400" b="1">
              <a:solidFill>
                <a:srgbClr val="0000FF"/>
              </a:solidFill>
              <a:latin typeface="楷体" pitchFamily="49" charset="-122"/>
              <a:ea typeface="楷体" pitchFamily="49" charset="-122"/>
            </a:endParaRPr>
          </a:p>
        </p:txBody>
      </p:sp>
      <p:sp>
        <p:nvSpPr>
          <p:cNvPr id="25617" name="Text Box 12"/>
          <p:cNvSpPr txBox="1">
            <a:spLocks noChangeArrowheads="1"/>
          </p:cNvSpPr>
          <p:nvPr/>
        </p:nvSpPr>
        <p:spPr bwMode="auto">
          <a:xfrm>
            <a:off x="5016500" y="2532063"/>
            <a:ext cx="1733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百草丰茂</a:t>
            </a:r>
            <a:endParaRPr lang="en-US" altLang="zh-CN" sz="2400" b="1">
              <a:solidFill>
                <a:srgbClr val="0000FF"/>
              </a:solidFill>
              <a:latin typeface="楷体" pitchFamily="49" charset="-122"/>
              <a:ea typeface="楷体" pitchFamily="49" charset="-122"/>
            </a:endParaRPr>
          </a:p>
        </p:txBody>
      </p:sp>
      <p:sp>
        <p:nvSpPr>
          <p:cNvPr id="25618" name="Text Box 12"/>
          <p:cNvSpPr txBox="1">
            <a:spLocks noChangeArrowheads="1"/>
          </p:cNvSpPr>
          <p:nvPr/>
        </p:nvSpPr>
        <p:spPr bwMode="auto">
          <a:xfrm>
            <a:off x="3949700" y="2938463"/>
            <a:ext cx="2708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海波：洪波涌起</a:t>
            </a:r>
            <a:endParaRPr lang="en-US" altLang="zh-CN" sz="2400" b="1">
              <a:solidFill>
                <a:srgbClr val="0000FF"/>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12"/>
          <p:cNvGrpSpPr>
            <a:grpSpLocks/>
          </p:cNvGrpSpPr>
          <p:nvPr/>
        </p:nvGrpSpPr>
        <p:grpSpPr bwMode="auto">
          <a:xfrm>
            <a:off x="34925" y="-20638"/>
            <a:ext cx="2008188" cy="523876"/>
            <a:chOff x="70" y="-63"/>
            <a:chExt cx="3161" cy="824"/>
          </a:xfrm>
        </p:grpSpPr>
        <p:sp>
          <p:nvSpPr>
            <p:cNvPr id="2662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6627" name="TextBox 10"/>
          <p:cNvSpPr txBox="1">
            <a:spLocks noChangeArrowheads="1"/>
          </p:cNvSpPr>
          <p:nvPr/>
        </p:nvSpPr>
        <p:spPr bwMode="auto">
          <a:xfrm>
            <a:off x="468313" y="700088"/>
            <a:ext cx="8215312" cy="355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000" b="1" dirty="0">
                <a:solidFill>
                  <a:srgbClr val="0000FF"/>
                </a:solidFill>
                <a:latin typeface="楷体" pitchFamily="49" charset="-122"/>
                <a:ea typeface="楷体" pitchFamily="49" charset="-122"/>
              </a:rPr>
              <a:t>1.</a:t>
            </a:r>
            <a:r>
              <a:rPr lang="zh-CN" altLang="en-US" sz="2000" b="1" dirty="0">
                <a:solidFill>
                  <a:srgbClr val="0000FF"/>
                </a:solidFill>
                <a:latin typeface="楷体" pitchFamily="49" charset="-122"/>
                <a:ea typeface="楷体" pitchFamily="49" charset="-122"/>
              </a:rPr>
              <a:t>曹操的历史评价</a:t>
            </a:r>
            <a:endParaRPr lang="zh-CN" altLang="en-US" sz="2000" dirty="0">
              <a:solidFill>
                <a:srgbClr val="0000FF"/>
              </a:solidFill>
              <a:latin typeface="楷体" pitchFamily="49" charset="-122"/>
              <a:ea typeface="楷体" pitchFamily="49" charset="-122"/>
            </a:endParaRPr>
          </a:p>
          <a:p>
            <a:pPr>
              <a:lnSpc>
                <a:spcPct val="125000"/>
              </a:lnSpc>
            </a:pPr>
            <a:r>
              <a:rPr lang="en-US" altLang="zh-CN" sz="2000" dirty="0">
                <a:latin typeface="楷体" pitchFamily="49" charset="-122"/>
                <a:ea typeface="楷体" pitchFamily="49" charset="-122"/>
              </a:rPr>
              <a:t>◆</a:t>
            </a:r>
            <a:r>
              <a:rPr lang="zh-CN" altLang="en-US" sz="2000" b="1" dirty="0">
                <a:latin typeface="楷体" pitchFamily="49" charset="-122"/>
                <a:ea typeface="楷体" pitchFamily="49" charset="-122"/>
              </a:rPr>
              <a:t>陈寿：</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汉末，天下大乱，雄豪并起，而袁绍虎摉四州，强盛莫敌。太祖运筹演谋，鞭挞宇内，閴申、商之法术，该韩、白之奇策，官方授材，各因其器，矫情任算，不念旧恶，终能总御皇机，克成洪业者，惟其明略最优也。抑可谓非常之人，超世之杰矣。</a:t>
            </a:r>
            <a:r>
              <a:rPr lang="en-US" altLang="zh-CN" sz="2000" b="1" dirty="0">
                <a:latin typeface="楷体" pitchFamily="49" charset="-122"/>
                <a:ea typeface="楷体" pitchFamily="49" charset="-122"/>
              </a:rPr>
              <a:t>” </a:t>
            </a:r>
            <a:endParaRPr lang="zh-CN" altLang="en-US" sz="2000" b="1" dirty="0">
              <a:latin typeface="楷体" pitchFamily="49" charset="-122"/>
              <a:ea typeface="楷体" pitchFamily="49" charset="-122"/>
            </a:endParaRPr>
          </a:p>
          <a:p>
            <a:pPr>
              <a:lnSpc>
                <a:spcPct val="125000"/>
              </a:lnSpc>
            </a:pP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王沈：太祖御军三十余年，手不舍书。书则讲武策，夜则思经传。登高必赋，及造新诗，被之管弦，皆成乐章。</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魏书</a:t>
            </a:r>
            <a:r>
              <a:rPr lang="en-US" altLang="zh-CN" sz="2000" b="1" dirty="0">
                <a:latin typeface="楷体" pitchFamily="49" charset="-122"/>
                <a:ea typeface="楷体" pitchFamily="49" charset="-122"/>
              </a:rPr>
              <a:t>》</a:t>
            </a:r>
          </a:p>
          <a:p>
            <a:pPr>
              <a:lnSpc>
                <a:spcPct val="125000"/>
              </a:lnSpc>
            </a:pP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钟嵘：曹公古直，甚有悲凉之句。</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诗品</a:t>
            </a:r>
            <a:r>
              <a:rPr lang="en-US" altLang="zh-CN" sz="2000" b="1" dirty="0">
                <a:latin typeface="楷体" pitchFamily="49" charset="-122"/>
                <a:ea typeface="楷体" pitchFamily="49" charset="-122"/>
              </a:rPr>
              <a:t>》</a:t>
            </a:r>
          </a:p>
          <a:p>
            <a:pPr>
              <a:lnSpc>
                <a:spcPct val="125000"/>
              </a:lnSpc>
            </a:pP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许子将：子治世之能臣，乱世之奸雄。</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魏书</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12"/>
          <p:cNvGrpSpPr>
            <a:grpSpLocks/>
          </p:cNvGrpSpPr>
          <p:nvPr/>
        </p:nvGrpSpPr>
        <p:grpSpPr bwMode="auto">
          <a:xfrm>
            <a:off x="34925" y="-20638"/>
            <a:ext cx="2008188" cy="523876"/>
            <a:chOff x="70" y="-63"/>
            <a:chExt cx="3161" cy="824"/>
          </a:xfrm>
        </p:grpSpPr>
        <p:sp>
          <p:nvSpPr>
            <p:cNvPr id="2765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2" name="TextBox 11"/>
          <p:cNvSpPr txBox="1"/>
          <p:nvPr/>
        </p:nvSpPr>
        <p:spPr>
          <a:xfrm>
            <a:off x="395288" y="527050"/>
            <a:ext cx="8497887" cy="4094163"/>
          </a:xfrm>
          <a:prstGeom prst="rect">
            <a:avLst/>
          </a:prstGeom>
          <a:noFill/>
        </p:spPr>
        <p:txBody>
          <a:bodyPr>
            <a:spAutoFit/>
          </a:bodyPr>
          <a:lstStyle/>
          <a:p>
            <a:pPr>
              <a:lnSpc>
                <a:spcPct val="125000"/>
              </a:lnSpc>
              <a:defRPr/>
            </a:pPr>
            <a:r>
              <a:rPr lang="en-US" altLang="zh-CN" sz="2000" b="1" dirty="0">
                <a:solidFill>
                  <a:srgbClr val="0000FF"/>
                </a:solidFill>
                <a:latin typeface="楷体" panose="02010609060101010101" pitchFamily="49" charset="-122"/>
                <a:ea typeface="楷体" panose="02010609060101010101" pitchFamily="49" charset="-122"/>
              </a:rPr>
              <a:t>2.</a:t>
            </a:r>
            <a:r>
              <a:rPr lang="zh-CN" altLang="en-US" sz="2000" b="1" dirty="0">
                <a:solidFill>
                  <a:srgbClr val="0000FF"/>
                </a:solidFill>
                <a:latin typeface="楷体" panose="02010609060101010101" pitchFamily="49" charset="-122"/>
                <a:ea typeface="楷体" panose="02010609060101010101" pitchFamily="49" charset="-122"/>
              </a:rPr>
              <a:t>对比阅读毛泽东的</a:t>
            </a:r>
            <a:r>
              <a:rPr lang="en-US" altLang="zh-CN" sz="2000" b="1" dirty="0">
                <a:solidFill>
                  <a:srgbClr val="0000FF"/>
                </a:solidFill>
                <a:latin typeface="楷体" panose="02010609060101010101" pitchFamily="49" charset="-122"/>
                <a:ea typeface="楷体" panose="02010609060101010101" pitchFamily="49" charset="-122"/>
              </a:rPr>
              <a:t>《</a:t>
            </a:r>
            <a:r>
              <a:rPr lang="zh-CN" altLang="en-US" sz="2000" b="1" dirty="0">
                <a:solidFill>
                  <a:srgbClr val="0000FF"/>
                </a:solidFill>
                <a:latin typeface="楷体" panose="02010609060101010101" pitchFamily="49" charset="-122"/>
                <a:ea typeface="楷体" panose="02010609060101010101" pitchFamily="49" charset="-122"/>
              </a:rPr>
              <a:t>浪淘沙</a:t>
            </a:r>
            <a:r>
              <a:rPr lang="en-US" sz="2000" b="1" dirty="0">
                <a:solidFill>
                  <a:srgbClr val="0000FF"/>
                </a:solidFill>
                <a:latin typeface="楷体" panose="02010609060101010101" pitchFamily="49" charset="-122"/>
                <a:ea typeface="楷体" panose="02010609060101010101" pitchFamily="49" charset="-122"/>
              </a:rPr>
              <a:t>·</a:t>
            </a:r>
            <a:r>
              <a:rPr lang="zh-CN" altLang="en-US" sz="2000" b="1" dirty="0">
                <a:solidFill>
                  <a:srgbClr val="0000FF"/>
                </a:solidFill>
                <a:latin typeface="楷体" panose="02010609060101010101" pitchFamily="49" charset="-122"/>
                <a:ea typeface="楷体" panose="02010609060101010101" pitchFamily="49" charset="-122"/>
              </a:rPr>
              <a:t>北戴河</a:t>
            </a:r>
            <a:r>
              <a:rPr lang="en-US" altLang="zh-CN" sz="2000" b="1" dirty="0">
                <a:solidFill>
                  <a:srgbClr val="0000FF"/>
                </a:solidFill>
                <a:latin typeface="楷体" panose="02010609060101010101" pitchFamily="49" charset="-122"/>
                <a:ea typeface="楷体" panose="02010609060101010101" pitchFamily="49" charset="-122"/>
              </a:rPr>
              <a:t>》</a:t>
            </a:r>
            <a:endParaRPr lang="zh-CN" altLang="en-US" sz="2000" dirty="0">
              <a:solidFill>
                <a:srgbClr val="0000FF"/>
              </a:solidFill>
              <a:latin typeface="楷体" panose="02010609060101010101" pitchFamily="49" charset="-122"/>
              <a:ea typeface="楷体" panose="02010609060101010101" pitchFamily="49" charset="-122"/>
            </a:endParaRPr>
          </a:p>
          <a:p>
            <a:pPr indent="457200">
              <a:lnSpc>
                <a:spcPct val="125000"/>
              </a:lnSpc>
              <a:defRPr/>
            </a:pPr>
            <a:r>
              <a:rPr lang="en-US"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大雨落幽燕，</a:t>
            </a:r>
            <a:r>
              <a:rPr lang="en-US" sz="2000"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白浪滔天，秦皇岛外打鱼船。 一片汪洋都不见，知向谁边？</a:t>
            </a:r>
            <a:endParaRPr lang="en-US" altLang="zh-CN" sz="2000" b="1" dirty="0">
              <a:latin typeface="楷体" panose="02010609060101010101" pitchFamily="49" charset="-122"/>
              <a:ea typeface="楷体" panose="02010609060101010101" pitchFamily="49" charset="-122"/>
            </a:endParaRPr>
          </a:p>
          <a:p>
            <a:pPr indent="457200">
              <a:lnSpc>
                <a:spcPct val="125000"/>
              </a:lnSpc>
              <a:defRPr/>
            </a:pPr>
            <a:r>
              <a:rPr lang="zh-CN" altLang="en-US" sz="2000" b="1" dirty="0">
                <a:latin typeface="楷体" panose="02010609060101010101" pitchFamily="49" charset="-122"/>
                <a:ea typeface="楷体" panose="02010609060101010101" pitchFamily="49" charset="-122"/>
              </a:rPr>
              <a:t>往事越千年，魏武挥鞭，东临碣石有遗篇。萧瑟秋风今又是，换了人间。</a:t>
            </a:r>
            <a:r>
              <a:rPr lang="en-US" sz="2000" b="1" dirty="0">
                <a:latin typeface="楷体" panose="02010609060101010101" pitchFamily="49" charset="-122"/>
                <a:ea typeface="楷体" panose="02010609060101010101" pitchFamily="49" charset="-122"/>
              </a:rPr>
              <a:t>”</a:t>
            </a:r>
          </a:p>
          <a:p>
            <a:pPr>
              <a:lnSpc>
                <a:spcPct val="125000"/>
              </a:lnSpc>
              <a:defRPr/>
            </a:pPr>
            <a:r>
              <a:rPr lang="en-US" sz="2000" b="1" dirty="0">
                <a:latin typeface="楷体" panose="02010609060101010101" pitchFamily="49" charset="-122"/>
                <a:ea typeface="楷体" panose="02010609060101010101" pitchFamily="49" charset="-122"/>
              </a:rPr>
              <a:t> </a:t>
            </a:r>
            <a:r>
              <a:rPr lang="zh-CN" altLang="en-US" sz="2000" b="1" u="sng" dirty="0">
                <a:solidFill>
                  <a:srgbClr val="FF0000"/>
                </a:solidFill>
                <a:latin typeface="楷体" panose="02010609060101010101" pitchFamily="49" charset="-122"/>
                <a:ea typeface="楷体" panose="02010609060101010101" pitchFamily="49" charset="-122"/>
              </a:rPr>
              <a:t>阅读提示：</a:t>
            </a:r>
            <a:endParaRPr lang="en-US" sz="2000" b="1" u="sng" dirty="0">
              <a:solidFill>
                <a:srgbClr val="FF0000"/>
              </a:solidFill>
              <a:latin typeface="楷体" panose="02010609060101010101" pitchFamily="49" charset="-122"/>
              <a:ea typeface="楷体" panose="02010609060101010101" pitchFamily="49" charset="-122"/>
            </a:endParaRPr>
          </a:p>
          <a:p>
            <a:pPr indent="457200">
              <a:lnSpc>
                <a:spcPct val="110000"/>
              </a:lnSpc>
              <a:defRPr/>
            </a:pPr>
            <a:r>
              <a:rPr lang="en-US" altLang="zh-CN" sz="2000"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沧海桑田，当</a:t>
            </a:r>
            <a:r>
              <a:rPr lang="zh-CN" altLang="en-US" sz="2000" b="1" dirty="0" smtClean="0">
                <a:latin typeface="楷体" panose="02010609060101010101" pitchFamily="49" charset="-122"/>
                <a:ea typeface="楷体" panose="02010609060101010101" pitchFamily="49" charset="-122"/>
              </a:rPr>
              <a:t>时间进</a:t>
            </a:r>
            <a:r>
              <a:rPr lang="zh-CN" altLang="en-US" sz="2000" b="1" dirty="0">
                <a:latin typeface="楷体" panose="02010609060101010101" pitchFamily="49" charset="-122"/>
                <a:ea typeface="楷体" panose="02010609060101010101" pitchFamily="49" charset="-122"/>
              </a:rPr>
              <a:t>入</a:t>
            </a:r>
            <a:r>
              <a:rPr lang="en-US" sz="2000" b="1" dirty="0">
                <a:latin typeface="楷体" panose="02010609060101010101" pitchFamily="49" charset="-122"/>
                <a:ea typeface="楷体" panose="02010609060101010101" pitchFamily="49" charset="-122"/>
              </a:rPr>
              <a:t>20</a:t>
            </a:r>
            <a:r>
              <a:rPr lang="zh-CN" altLang="en-US" sz="2000" b="1" dirty="0">
                <a:latin typeface="楷体" panose="02010609060101010101" pitchFamily="49" charset="-122"/>
                <a:ea typeface="楷体" panose="02010609060101010101" pitchFamily="49" charset="-122"/>
              </a:rPr>
              <a:t>世纪</a:t>
            </a:r>
            <a:r>
              <a:rPr lang="en-US" sz="2000" b="1" dirty="0">
                <a:latin typeface="楷体" panose="02010609060101010101" pitchFamily="49" charset="-122"/>
                <a:ea typeface="楷体" panose="02010609060101010101" pitchFamily="49" charset="-122"/>
              </a:rPr>
              <a:t>50</a:t>
            </a:r>
            <a:r>
              <a:rPr lang="zh-CN" altLang="en-US" sz="2000" b="1" dirty="0">
                <a:latin typeface="楷体" panose="02010609060101010101" pitchFamily="49" charset="-122"/>
                <a:ea typeface="楷体" panose="02010609060101010101" pitchFamily="49" charset="-122"/>
              </a:rPr>
              <a:t>年代，又一位雄才大略的伟人想起了始皇帝的碑碣。毛泽东领</a:t>
            </a:r>
            <a:r>
              <a:rPr lang="zh-CN" altLang="en-US" sz="2000" b="1" dirty="0" smtClean="0">
                <a:latin typeface="楷体" panose="02010609060101010101" pitchFamily="49" charset="-122"/>
                <a:ea typeface="楷体" panose="02010609060101010101" pitchFamily="49" charset="-122"/>
              </a:rPr>
              <a:t>导队</a:t>
            </a:r>
            <a:r>
              <a:rPr lang="zh-CN" altLang="en-US" sz="2000" b="1" dirty="0">
                <a:latin typeface="楷体" panose="02010609060101010101" pitchFamily="49" charset="-122"/>
                <a:ea typeface="楷体" panose="02010609060101010101" pitchFamily="49" charset="-122"/>
              </a:rPr>
              <a:t>伍刚刚推翻了旧的统治、建立了新的红色政权，又把美帝国主义从鸭绿江边赶回到了三八线，自然是踌躇满志、意气风发，于是始皇帝碣石畔的北戴河之滨响起了壮怀激烈的吟诵，始皇帝的碑碣所承载的滔天气概激发了诗人内心里澎湃着的壮志激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animEffect transition="in" filter="wipe(left)">
                                      <p:cBhvr>
                                        <p:cTn id="7" dur="500"/>
                                        <p:tgtEl>
                                          <p:spTgt spid="12">
                                            <p:txEl>
                                              <p:pRg st="3" end="3"/>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2">
                                            <p:txEl>
                                              <p:pRg st="4" end="4"/>
                                            </p:txEl>
                                          </p:spTgt>
                                        </p:tgtEl>
                                        <p:attrNameLst>
                                          <p:attrName>style.visibility</p:attrName>
                                        </p:attrNameLst>
                                      </p:cBhvr>
                                      <p:to>
                                        <p:strVal val="visible"/>
                                      </p:to>
                                    </p:set>
                                    <p:animEffect transition="in" filter="wipe(left)">
                                      <p:cBhvr>
                                        <p:cTn id="10"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000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350"/>
            <a:ext cx="9144000" cy="51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48">
            <a:extLst>
              <a:ext uri="{FF2B5EF4-FFF2-40B4-BE49-F238E27FC236}"/>
            </a:extLst>
          </p:cNvPr>
          <p:cNvSpPr txBox="1"/>
          <p:nvPr/>
        </p:nvSpPr>
        <p:spPr>
          <a:xfrm>
            <a:off x="971600" y="1429638"/>
            <a:ext cx="7992888" cy="854080"/>
          </a:xfrm>
          <a:prstGeom prst="rect">
            <a:avLst/>
          </a:prstGeom>
          <a:noFill/>
          <a:ln w="19050">
            <a:solidFill>
              <a:schemeClr val="tx1"/>
            </a:solidFill>
          </a:ln>
          <a:effectLst>
            <a:softEdge rad="31750"/>
          </a:effec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100" b="1">
                <a:solidFill>
                  <a:srgbClr val="FF0000"/>
                </a:solidFill>
                <a:effectLst>
                  <a:outerShdw blurRad="38100" dist="38100" dir="2700000" algn="tl">
                    <a:srgbClr val="C0C0C0"/>
                  </a:outerShdw>
                </a:effectLst>
                <a:latin typeface="宋体" pitchFamily="2" charset="-122"/>
                <a:ea typeface="Kaiti SC"/>
                <a:cs typeface="Kaiti SC"/>
              </a:rPr>
              <a:t>闻王昌龄左迁龙标遥有此寄</a:t>
            </a:r>
          </a:p>
        </p:txBody>
      </p:sp>
      <p:sp>
        <p:nvSpPr>
          <p:cNvPr id="28679" name="TextBox 4"/>
          <p:cNvSpPr txBox="1">
            <a:spLocks noChangeArrowheads="1"/>
          </p:cNvSpPr>
          <p:nvPr/>
        </p:nvSpPr>
        <p:spPr bwMode="auto">
          <a:xfrm>
            <a:off x="4125913" y="2355850"/>
            <a:ext cx="10080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0000FF"/>
                </a:solidFill>
                <a:latin typeface="楷体" pitchFamily="49" charset="-122"/>
                <a:ea typeface="楷体" pitchFamily="49" charset="-122"/>
              </a:rPr>
              <a:t>李白</a:t>
            </a:r>
          </a:p>
        </p:txBody>
      </p:sp>
      <p:pic>
        <p:nvPicPr>
          <p:cNvPr id="6"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8679"/>
                                        </p:tgtEl>
                                        <p:attrNameLst>
                                          <p:attrName>style.visibility</p:attrName>
                                        </p:attrNameLst>
                                      </p:cBhvr>
                                      <p:to>
                                        <p:strVal val="visible"/>
                                      </p:to>
                                    </p:set>
                                    <p:anim calcmode="lin" valueType="num">
                                      <p:cBhvr additive="base">
                                        <p:cTn id="12" dur="500" fill="hold"/>
                                        <p:tgtEl>
                                          <p:spTgt spid="28679"/>
                                        </p:tgtEl>
                                        <p:attrNameLst>
                                          <p:attrName>ppt_x</p:attrName>
                                        </p:attrNameLst>
                                      </p:cBhvr>
                                      <p:tavLst>
                                        <p:tav tm="0">
                                          <p:val>
                                            <p:strVal val="#ppt_x"/>
                                          </p:val>
                                        </p:tav>
                                        <p:tav tm="100000">
                                          <p:val>
                                            <p:strVal val="#ppt_x"/>
                                          </p:val>
                                        </p:tav>
                                      </p:tavLst>
                                    </p:anim>
                                    <p:anim calcmode="lin" valueType="num">
                                      <p:cBhvr additive="base">
                                        <p:cTn id="13" dur="500" fill="hold"/>
                                        <p:tgtEl>
                                          <p:spTgt spid="286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8"/>
          <p:cNvGrpSpPr>
            <a:grpSpLocks/>
          </p:cNvGrpSpPr>
          <p:nvPr/>
        </p:nvGrpSpPr>
        <p:grpSpPr bwMode="auto">
          <a:xfrm>
            <a:off x="0" y="31750"/>
            <a:ext cx="2051050" cy="523875"/>
            <a:chOff x="0" y="-63"/>
            <a:chExt cx="3231" cy="824"/>
          </a:xfrm>
        </p:grpSpPr>
        <p:sp>
          <p:nvSpPr>
            <p:cNvPr id="2970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0"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pic>
        <p:nvPicPr>
          <p:cNvPr id="29699" name="Picture 8" descr="s_eef2575ae14c2201e15adb3ffa75635727130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688" y="771525"/>
            <a:ext cx="2124075"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矩形 1"/>
          <p:cNvSpPr>
            <a:spLocks noChangeArrowheads="1"/>
          </p:cNvSpPr>
          <p:nvPr/>
        </p:nvSpPr>
        <p:spPr bwMode="auto">
          <a:xfrm>
            <a:off x="250825" y="842963"/>
            <a:ext cx="6076950"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000" b="1" dirty="0">
                <a:solidFill>
                  <a:srgbClr val="FF0000"/>
                </a:solidFill>
                <a:latin typeface="楷体" pitchFamily="49" charset="-122"/>
                <a:ea typeface="楷体" pitchFamily="49" charset="-122"/>
              </a:rPr>
              <a:t>    </a:t>
            </a:r>
            <a:r>
              <a:rPr lang="zh-CN" altLang="en-US" sz="2800" b="1" dirty="0">
                <a:latin typeface="楷体" pitchFamily="49" charset="-122"/>
                <a:ea typeface="楷体" pitchFamily="49" charset="-122"/>
              </a:rPr>
              <a:t>李白</a:t>
            </a:r>
            <a:r>
              <a:rPr lang="en-US" altLang="zh-CN" sz="2000" b="1" dirty="0">
                <a:solidFill>
                  <a:srgbClr val="000000"/>
                </a:solidFill>
                <a:latin typeface="楷体" pitchFamily="49" charset="-122"/>
                <a:ea typeface="楷体" pitchFamily="49" charset="-122"/>
              </a:rPr>
              <a:t>(701—762)</a:t>
            </a:r>
            <a:r>
              <a:rPr lang="zh-CN" altLang="en-US" sz="2000" b="1" dirty="0">
                <a:solidFill>
                  <a:srgbClr val="000000"/>
                </a:solidFill>
                <a:latin typeface="楷体" pitchFamily="49" charset="-122"/>
                <a:ea typeface="楷体" pitchFamily="49" charset="-122"/>
              </a:rPr>
              <a:t>，字</a:t>
            </a:r>
            <a:r>
              <a:rPr lang="zh-CN" altLang="en-US" sz="2000" b="1" dirty="0">
                <a:solidFill>
                  <a:srgbClr val="3333FF"/>
                </a:solidFill>
                <a:latin typeface="楷体" pitchFamily="49" charset="-122"/>
                <a:ea typeface="楷体" pitchFamily="49" charset="-122"/>
              </a:rPr>
              <a:t>太白</a:t>
            </a:r>
            <a:r>
              <a:rPr lang="zh-CN" altLang="en-US" sz="2000" b="1" dirty="0">
                <a:solidFill>
                  <a:srgbClr val="000000"/>
                </a:solidFill>
                <a:latin typeface="楷体" pitchFamily="49" charset="-122"/>
                <a:ea typeface="楷体" pitchFamily="49" charset="-122"/>
              </a:rPr>
              <a:t>，号</a:t>
            </a:r>
            <a:r>
              <a:rPr lang="zh-CN" altLang="en-US" sz="2000" b="1" dirty="0">
                <a:solidFill>
                  <a:srgbClr val="3333FF"/>
                </a:solidFill>
                <a:latin typeface="楷体" pitchFamily="49" charset="-122"/>
                <a:ea typeface="楷体" pitchFamily="49" charset="-122"/>
              </a:rPr>
              <a:t>青莲居士</a:t>
            </a:r>
            <a:r>
              <a:rPr lang="zh-CN" altLang="en-US" sz="2000" b="1" dirty="0">
                <a:solidFill>
                  <a:srgbClr val="000000"/>
                </a:solidFill>
                <a:latin typeface="楷体" pitchFamily="49" charset="-122"/>
                <a:ea typeface="楷体" pitchFamily="49" charset="-122"/>
              </a:rPr>
              <a:t>。唐代</a:t>
            </a:r>
            <a:r>
              <a:rPr lang="zh-CN" altLang="en-US" sz="2000" b="1" dirty="0">
                <a:solidFill>
                  <a:srgbClr val="3333FF"/>
                </a:solidFill>
                <a:latin typeface="楷体" pitchFamily="49" charset="-122"/>
                <a:ea typeface="楷体" pitchFamily="49" charset="-122"/>
              </a:rPr>
              <a:t>浪漫主义</a:t>
            </a:r>
            <a:r>
              <a:rPr lang="zh-CN" altLang="en-US" sz="2000" b="1" dirty="0">
                <a:solidFill>
                  <a:srgbClr val="000000"/>
                </a:solidFill>
                <a:latin typeface="楷体" pitchFamily="49" charset="-122"/>
                <a:ea typeface="楷体" pitchFamily="49" charset="-122"/>
              </a:rPr>
              <a:t>诗人，有</a:t>
            </a:r>
            <a:r>
              <a:rPr lang="zh-CN" altLang="en-US" sz="2000" b="1" dirty="0">
                <a:solidFill>
                  <a:srgbClr val="3333FF"/>
                </a:solidFill>
                <a:latin typeface="楷体" pitchFamily="49" charset="-122"/>
                <a:ea typeface="楷体" pitchFamily="49" charset="-122"/>
              </a:rPr>
              <a:t>“诗仙”</a:t>
            </a:r>
            <a:r>
              <a:rPr lang="zh-CN" altLang="en-US" sz="2000" b="1" dirty="0">
                <a:solidFill>
                  <a:srgbClr val="000000"/>
                </a:solidFill>
                <a:latin typeface="楷体" pitchFamily="49" charset="-122"/>
                <a:ea typeface="楷体" pitchFamily="49" charset="-122"/>
              </a:rPr>
              <a:t>之称。他与</a:t>
            </a:r>
            <a:r>
              <a:rPr lang="zh-CN" altLang="en-US" sz="2000" b="1" dirty="0">
                <a:solidFill>
                  <a:srgbClr val="3333FF"/>
                </a:solidFill>
                <a:latin typeface="楷体" pitchFamily="49" charset="-122"/>
                <a:ea typeface="楷体" pitchFamily="49" charset="-122"/>
              </a:rPr>
              <a:t>杜甫</a:t>
            </a:r>
            <a:r>
              <a:rPr lang="zh-CN" altLang="en-US" sz="2000" b="1" dirty="0">
                <a:solidFill>
                  <a:srgbClr val="000000"/>
                </a:solidFill>
                <a:latin typeface="楷体" pitchFamily="49" charset="-122"/>
                <a:ea typeface="楷体" pitchFamily="49" charset="-122"/>
              </a:rPr>
              <a:t>并称为“</a:t>
            </a:r>
            <a:r>
              <a:rPr lang="zh-CN" altLang="en-US" sz="2000" b="1" dirty="0">
                <a:solidFill>
                  <a:srgbClr val="3333FF"/>
                </a:solidFill>
                <a:latin typeface="楷体" pitchFamily="49" charset="-122"/>
                <a:ea typeface="楷体" pitchFamily="49" charset="-122"/>
              </a:rPr>
              <a:t>李杜</a:t>
            </a:r>
            <a:r>
              <a:rPr lang="zh-CN" altLang="en-US" sz="2000" b="1" dirty="0">
                <a:solidFill>
                  <a:srgbClr val="000000"/>
                </a:solidFill>
                <a:latin typeface="楷体" pitchFamily="49" charset="-122"/>
                <a:ea typeface="楷体" pitchFamily="49" charset="-122"/>
              </a:rPr>
              <a:t>”。他的作品善于从民间汲取营养，想象丰富奇特，风格雄健奔放，色调瑰奇绚丽，是我国文学史上继屈原之后又一位伟大的浪漫主义诗人。</a:t>
            </a:r>
            <a:r>
              <a:rPr lang="zh-CN" altLang="en-US" sz="2000" b="1" dirty="0">
                <a:solidFill>
                  <a:srgbClr val="FF0000"/>
                </a:solidFill>
                <a:latin typeface="楷体" pitchFamily="49" charset="-122"/>
                <a:ea typeface="楷体" pitchFamily="49" charset="-122"/>
              </a:rPr>
              <a:t>      </a:t>
            </a:r>
            <a:endParaRPr lang="en-US" altLang="zh-CN" sz="2000" b="1" dirty="0">
              <a:solidFill>
                <a:srgbClr val="FF0000"/>
              </a:solidFill>
              <a:latin typeface="楷体" pitchFamily="49" charset="-122"/>
              <a:ea typeface="楷体" pitchFamily="49" charset="-122"/>
            </a:endParaRPr>
          </a:p>
          <a:p>
            <a:pPr eaLnBrk="1" hangingPunct="1">
              <a:lnSpc>
                <a:spcPct val="150000"/>
              </a:lnSpc>
            </a:pPr>
            <a:r>
              <a:rPr lang="en-US" altLang="zh-CN" sz="2000" b="1" dirty="0">
                <a:solidFill>
                  <a:schemeClr val="accent6">
                    <a:lumMod val="50000"/>
                  </a:schemeClr>
                </a:solidFill>
                <a:latin typeface="楷体" pitchFamily="49" charset="-122"/>
                <a:ea typeface="楷体" pitchFamily="49" charset="-122"/>
              </a:rPr>
              <a:t>    </a:t>
            </a:r>
            <a:r>
              <a:rPr lang="zh-CN" altLang="en-US" sz="2000" b="1" dirty="0">
                <a:solidFill>
                  <a:schemeClr val="accent6">
                    <a:lumMod val="50000"/>
                  </a:schemeClr>
                </a:solidFill>
                <a:latin typeface="楷体" pitchFamily="49" charset="-122"/>
                <a:ea typeface="楷体" pitchFamily="49" charset="-122"/>
              </a:rPr>
              <a:t>代表</a:t>
            </a:r>
            <a:r>
              <a:rPr lang="zh-CN" altLang="en-US" sz="2000" b="1" dirty="0" smtClean="0">
                <a:solidFill>
                  <a:schemeClr val="accent6">
                    <a:lumMod val="50000"/>
                  </a:schemeClr>
                </a:solidFill>
                <a:latin typeface="楷体" pitchFamily="49" charset="-122"/>
                <a:ea typeface="楷体" pitchFamily="49" charset="-122"/>
              </a:rPr>
              <a:t>作品：</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将进酒</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望庐山瀑布</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蜀道难</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等。有</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李太白全集</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a:t>
            </a:r>
          </a:p>
        </p:txBody>
      </p:sp>
    </p:spTree>
  </p:cSld>
  <p:clrMapOvr>
    <a:masterClrMapping/>
  </p:clrMapOvr>
  <p:transition spd="slow">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611560" y="843558"/>
            <a:ext cx="5112568" cy="3720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40000"/>
              </a:lnSpc>
            </a:pPr>
            <a:r>
              <a:rPr lang="zh-CN" altLang="en-US" sz="2400" b="1" dirty="0">
                <a:solidFill>
                  <a:srgbClr val="FF0000"/>
                </a:solidFill>
                <a:latin typeface="楷体" pitchFamily="49" charset="-122"/>
                <a:ea typeface="楷体" pitchFamily="49" charset="-122"/>
              </a:rPr>
              <a:t>    </a:t>
            </a:r>
            <a:r>
              <a:rPr lang="zh-CN" altLang="en-US" sz="2800" b="1" dirty="0">
                <a:latin typeface="楷体" pitchFamily="49" charset="-122"/>
                <a:ea typeface="楷体" pitchFamily="49" charset="-122"/>
              </a:rPr>
              <a:t>王昌</a:t>
            </a:r>
            <a:r>
              <a:rPr lang="zh-CN" altLang="en-US" sz="2800" b="1" dirty="0" smtClean="0">
                <a:latin typeface="楷体" pitchFamily="49" charset="-122"/>
                <a:ea typeface="楷体" pitchFamily="49" charset="-122"/>
              </a:rPr>
              <a:t>龄</a:t>
            </a:r>
            <a:r>
              <a:rPr lang="en-US" altLang="zh-CN" sz="2800" b="1" dirty="0" smtClean="0">
                <a:latin typeface="楷体" pitchFamily="49" charset="-122"/>
                <a:ea typeface="楷体" pitchFamily="49" charset="-122"/>
              </a:rPr>
              <a:t> </a:t>
            </a:r>
            <a:r>
              <a:rPr lang="zh-CN" altLang="en-US" sz="2400" b="1" dirty="0" smtClean="0">
                <a:latin typeface="楷体" pitchFamily="49" charset="-122"/>
                <a:ea typeface="楷体" pitchFamily="49" charset="-122"/>
              </a:rPr>
              <a:t>（？</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约</a:t>
            </a:r>
            <a:r>
              <a:rPr lang="en-US" altLang="zh-CN" sz="2400" b="1" dirty="0" smtClean="0">
                <a:latin typeface="楷体" pitchFamily="49" charset="-122"/>
                <a:ea typeface="楷体" pitchFamily="49" charset="-122"/>
              </a:rPr>
              <a:t>756</a:t>
            </a:r>
            <a:r>
              <a:rPr lang="zh-CN" altLang="en-US" sz="2400" b="1" dirty="0" smtClean="0">
                <a:latin typeface="楷体" pitchFamily="49" charset="-122"/>
                <a:ea typeface="楷体" pitchFamily="49" charset="-122"/>
              </a:rPr>
              <a:t>），</a:t>
            </a:r>
            <a:r>
              <a:rPr lang="zh-CN" altLang="en-US" sz="2400" b="1" dirty="0">
                <a:latin typeface="楷体" pitchFamily="49" charset="-122"/>
                <a:ea typeface="楷体" pitchFamily="49" charset="-122"/>
              </a:rPr>
              <a:t>字少伯</a:t>
            </a:r>
            <a:r>
              <a:rPr lang="zh-CN" altLang="en-US" sz="2400" b="1" dirty="0" smtClean="0">
                <a:latin typeface="楷体" pitchFamily="49" charset="-122"/>
                <a:ea typeface="楷体" pitchFamily="49" charset="-122"/>
              </a:rPr>
              <a:t>，京</a:t>
            </a:r>
            <a:r>
              <a:rPr lang="zh-CN" altLang="en-US" sz="2400" b="1" dirty="0">
                <a:latin typeface="楷体" pitchFamily="49" charset="-122"/>
                <a:ea typeface="楷体" pitchFamily="49" charset="-122"/>
              </a:rPr>
              <a:t>兆长安人（</a:t>
            </a:r>
            <a:r>
              <a:rPr lang="zh-CN" altLang="en-US" sz="2400" b="1" dirty="0" smtClean="0">
                <a:latin typeface="楷体" pitchFamily="49" charset="-122"/>
                <a:ea typeface="楷体" pitchFamily="49" charset="-122"/>
              </a:rPr>
              <a:t>今陕西西</a:t>
            </a:r>
            <a:r>
              <a:rPr lang="zh-CN" altLang="en-US" sz="2400" b="1" dirty="0">
                <a:latin typeface="楷体" pitchFamily="49" charset="-122"/>
                <a:ea typeface="楷体" pitchFamily="49" charset="-122"/>
              </a:rPr>
              <a:t>安）人</a:t>
            </a:r>
            <a:r>
              <a:rPr lang="zh-CN" altLang="en-US" sz="2400" b="1" dirty="0" smtClean="0">
                <a:latin typeface="楷体" pitchFamily="49" charset="-122"/>
                <a:ea typeface="楷体" pitchFamily="49" charset="-122"/>
              </a:rPr>
              <a:t>。唐代著</a:t>
            </a:r>
            <a:r>
              <a:rPr lang="zh-CN" altLang="en-US" sz="2400" b="1" dirty="0">
                <a:latin typeface="楷体" pitchFamily="49" charset="-122"/>
                <a:ea typeface="楷体" pitchFamily="49" charset="-122"/>
              </a:rPr>
              <a:t>名边塞诗人。王昌龄与李白、高适、王维、王之涣等人交往深厚。其诗以七绝见长</a:t>
            </a:r>
            <a:r>
              <a:rPr lang="zh-CN" altLang="en-US" sz="2400" b="1" dirty="0" smtClean="0">
                <a:latin typeface="楷体" pitchFamily="49" charset="-122"/>
                <a:ea typeface="楷体" pitchFamily="49" charset="-122"/>
              </a:rPr>
              <a:t>，多</a:t>
            </a:r>
            <a:r>
              <a:rPr lang="zh-CN" altLang="en-US" sz="2400" b="1" dirty="0">
                <a:latin typeface="楷体" pitchFamily="49" charset="-122"/>
                <a:ea typeface="楷体" pitchFamily="49" charset="-122"/>
              </a:rPr>
              <a:t>写当时边塞军旅生活，气势雄浑，格调高</a:t>
            </a:r>
            <a:r>
              <a:rPr lang="zh-CN" altLang="en-US" sz="2400" b="1" dirty="0" smtClean="0">
                <a:latin typeface="楷体" pitchFamily="49" charset="-122"/>
                <a:ea typeface="楷体" pitchFamily="49" charset="-122"/>
              </a:rPr>
              <a:t>昂，</a:t>
            </a:r>
            <a:r>
              <a:rPr lang="zh-CN" altLang="en-US" sz="2400" b="1" dirty="0">
                <a:latin typeface="楷体" pitchFamily="49" charset="-122"/>
                <a:ea typeface="楷体" pitchFamily="49" charset="-122"/>
              </a:rPr>
              <a:t>被后人誉为“七绝圣手”。</a:t>
            </a:r>
          </a:p>
        </p:txBody>
      </p:sp>
      <p:grpSp>
        <p:nvGrpSpPr>
          <p:cNvPr id="30723" name="组合 8"/>
          <p:cNvGrpSpPr>
            <a:grpSpLocks/>
          </p:cNvGrpSpPr>
          <p:nvPr/>
        </p:nvGrpSpPr>
        <p:grpSpPr bwMode="auto">
          <a:xfrm>
            <a:off x="0" y="31750"/>
            <a:ext cx="2051050" cy="523875"/>
            <a:chOff x="0" y="-63"/>
            <a:chExt cx="3231" cy="824"/>
          </a:xfrm>
        </p:grpSpPr>
        <p:sp>
          <p:nvSpPr>
            <p:cNvPr id="3072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6"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pic>
        <p:nvPicPr>
          <p:cNvPr id="29705" name="Picture 9" descr="https://p1.ssl.qhmsg.com/t01a65e4e8bcf27196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8" y="843558"/>
            <a:ext cx="2664296" cy="331236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组合 1"/>
          <p:cNvGrpSpPr>
            <a:grpSpLocks/>
          </p:cNvGrpSpPr>
          <p:nvPr/>
        </p:nvGrpSpPr>
        <p:grpSpPr bwMode="auto">
          <a:xfrm>
            <a:off x="3342339" y="524464"/>
            <a:ext cx="1743075" cy="566737"/>
            <a:chOff x="3333750" y="598488"/>
            <a:chExt cx="1743075" cy="566737"/>
          </a:xfrm>
        </p:grpSpPr>
        <p:sp>
          <p:nvSpPr>
            <p:cNvPr id="15" name="圆角矩形 14">
              <a:extLst>
                <a:ext uri="{FF2B5EF4-FFF2-40B4-BE49-F238E27FC236}"/>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31756"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背景资料</a:t>
              </a:r>
            </a:p>
          </p:txBody>
        </p:sp>
      </p:grpSp>
      <p:grpSp>
        <p:nvGrpSpPr>
          <p:cNvPr id="31747" name="组合 8"/>
          <p:cNvGrpSpPr>
            <a:grpSpLocks/>
          </p:cNvGrpSpPr>
          <p:nvPr/>
        </p:nvGrpSpPr>
        <p:grpSpPr bwMode="auto">
          <a:xfrm>
            <a:off x="0" y="31750"/>
            <a:ext cx="2051050" cy="523875"/>
            <a:chOff x="0" y="-63"/>
            <a:chExt cx="3231" cy="824"/>
          </a:xfrm>
        </p:grpSpPr>
        <p:sp>
          <p:nvSpPr>
            <p:cNvPr id="3174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1"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1748" name="矩形 12"/>
          <p:cNvSpPr>
            <a:spLocks noChangeArrowheads="1"/>
          </p:cNvSpPr>
          <p:nvPr/>
        </p:nvSpPr>
        <p:spPr bwMode="auto">
          <a:xfrm>
            <a:off x="601663" y="1104010"/>
            <a:ext cx="7858125" cy="363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40000"/>
              </a:lnSpc>
            </a:pPr>
            <a:r>
              <a:rPr lang="zh-CN" altLang="en-US" sz="2400" b="1" dirty="0">
                <a:latin typeface="楷体" pitchFamily="49" charset="-122"/>
                <a:ea typeface="楷体" pitchFamily="49" charset="-122"/>
              </a:rPr>
              <a:t>    王昌龄是盛唐诗坛上一位以写</a:t>
            </a:r>
            <a:r>
              <a:rPr lang="zh-CN" altLang="en-US" sz="2400" b="1" dirty="0">
                <a:solidFill>
                  <a:srgbClr val="FF0000"/>
                </a:solidFill>
                <a:latin typeface="楷体" pitchFamily="49" charset="-122"/>
                <a:ea typeface="楷体" pitchFamily="49" charset="-122"/>
              </a:rPr>
              <a:t>边塞</a:t>
            </a:r>
            <a:r>
              <a:rPr lang="zh-CN" altLang="en-US" sz="2400" b="1" dirty="0">
                <a:latin typeface="楷体" pitchFamily="49" charset="-122"/>
                <a:ea typeface="楷体" pitchFamily="49" charset="-122"/>
              </a:rPr>
              <a:t>题材为主的著名诗人。他特别擅长写七绝，被后人誉为</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七绝圣手</a:t>
            </a:r>
            <a:r>
              <a:rPr lang="en-US" altLang="zh-CN"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天宝初年，李白在长安供奉翰林时，与他便有密切的交往。王昌龄一生遭遇坎坷，他的性格与李白的傲岸不羁有着相似之处。据说李白从天宝三年离京漫游，到扬州时，听到王昌龄被贬龙标尉这个不幸的消息，便题诗抒怀，遥寄给远方的友人。</a:t>
            </a:r>
            <a:endParaRPr lang="zh-CN" altLang="en-US" sz="2400" dirty="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
          <p:cNvGrpSpPr>
            <a:grpSpLocks/>
          </p:cNvGrpSpPr>
          <p:nvPr/>
        </p:nvGrpSpPr>
        <p:grpSpPr bwMode="auto">
          <a:xfrm>
            <a:off x="179388" y="123825"/>
            <a:ext cx="1630362" cy="400050"/>
            <a:chOff x="160049" y="525491"/>
            <a:chExt cx="1629583" cy="400110"/>
          </a:xfrm>
        </p:grpSpPr>
        <p:pic>
          <p:nvPicPr>
            <p:cNvPr id="11" name="图片 10">
              <a:extLst>
                <a:ext uri="{FF2B5EF4-FFF2-40B4-BE49-F238E27FC236}"/>
              </a:extLst>
            </p:cNvPr>
            <p:cNvPicPr>
              <a:picLocks noChangeAspect="1"/>
            </p:cNvPicPr>
            <p:nvPr/>
          </p:nvPicPr>
          <p:blipFill>
            <a:blip r:embed="rId2" cstate="print"/>
            <a:stretch>
              <a:fillRect/>
            </a:stretch>
          </p:blipFill>
          <p:spPr>
            <a:xfrm>
              <a:off x="160049" y="536606"/>
              <a:ext cx="1629583" cy="377882"/>
            </a:xfrm>
            <a:prstGeom prst="rect">
              <a:avLst/>
            </a:prstGeom>
            <a:ln>
              <a:noFill/>
            </a:ln>
            <a:effectLst>
              <a:outerShdw blurRad="292100" dist="139700" dir="2700000" algn="tl" rotWithShape="0">
                <a:srgbClr val="333333">
                  <a:alpha val="65000"/>
                </a:srgbClr>
              </a:outerShdw>
            </a:effectLst>
          </p:spPr>
        </p:pic>
        <p:sp>
          <p:nvSpPr>
            <p:cNvPr id="5129" name="文本框 11"/>
            <p:cNvSpPr txBox="1">
              <a:spLocks noChangeArrowheads="1"/>
            </p:cNvSpPr>
            <p:nvPr/>
          </p:nvSpPr>
          <p:spPr bwMode="auto">
            <a:xfrm>
              <a:off x="172162" y="525491"/>
              <a:ext cx="12314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chemeClr val="bg1"/>
                  </a:solidFill>
                  <a:latin typeface="黑体" pitchFamily="49" charset="-122"/>
                  <a:ea typeface="黑体" pitchFamily="49" charset="-122"/>
                </a:rPr>
                <a:t>第一课时</a:t>
              </a:r>
            </a:p>
          </p:txBody>
        </p:sp>
      </p:grpSp>
      <p:grpSp>
        <p:nvGrpSpPr>
          <p:cNvPr id="5123" name="组合 11"/>
          <p:cNvGrpSpPr>
            <a:grpSpLocks/>
          </p:cNvGrpSpPr>
          <p:nvPr/>
        </p:nvGrpSpPr>
        <p:grpSpPr bwMode="auto">
          <a:xfrm>
            <a:off x="0" y="555625"/>
            <a:ext cx="2051050" cy="523875"/>
            <a:chOff x="0" y="-63"/>
            <a:chExt cx="3231" cy="824"/>
          </a:xfrm>
        </p:grpSpPr>
        <p:sp>
          <p:nvSpPr>
            <p:cNvPr id="512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学习目标</a:t>
              </a:r>
            </a:p>
          </p:txBody>
        </p:sp>
        <p:cxnSp>
          <p:nvCxnSpPr>
            <p:cNvPr id="13"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5124" name="TextBox 8"/>
          <p:cNvSpPr txBox="1">
            <a:spLocks noChangeArrowheads="1"/>
          </p:cNvSpPr>
          <p:nvPr/>
        </p:nvSpPr>
        <p:spPr bwMode="auto">
          <a:xfrm>
            <a:off x="192088" y="1131888"/>
            <a:ext cx="8843962"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a:latin typeface="楷体" pitchFamily="49" charset="-122"/>
                <a:ea typeface="楷体" pitchFamily="49" charset="-122"/>
              </a:rPr>
              <a:t>1.</a:t>
            </a:r>
            <a:r>
              <a:rPr lang="zh-CN" altLang="en-US" sz="2400" b="1">
                <a:latin typeface="楷体" pitchFamily="49" charset="-122"/>
                <a:ea typeface="楷体" pitchFamily="49" charset="-122"/>
              </a:rPr>
              <a:t>有感情地反复朗读诗歌，背诵诗歌。（</a:t>
            </a:r>
            <a:r>
              <a:rPr lang="zh-CN" altLang="en-US" sz="2400" b="1">
                <a:solidFill>
                  <a:srgbClr val="FF0000"/>
                </a:solidFill>
                <a:latin typeface="楷体" pitchFamily="49" charset="-122"/>
                <a:ea typeface="楷体" pitchFamily="49" charset="-122"/>
              </a:rPr>
              <a:t>重点</a:t>
            </a:r>
            <a:r>
              <a:rPr lang="zh-CN" altLang="en-US" sz="2400" b="1">
                <a:latin typeface="楷体" pitchFamily="49" charset="-122"/>
                <a:ea typeface="楷体" pitchFamily="49" charset="-122"/>
              </a:rPr>
              <a:t>）</a:t>
            </a:r>
            <a:endParaRPr lang="en-US" altLang="zh-CN" sz="2400" b="1">
              <a:latin typeface="楷体" pitchFamily="49" charset="-122"/>
              <a:ea typeface="楷体" pitchFamily="49" charset="-122"/>
            </a:endParaRPr>
          </a:p>
          <a:p>
            <a:pPr>
              <a:lnSpc>
                <a:spcPct val="150000"/>
              </a:lnSpc>
            </a:pPr>
            <a:r>
              <a:rPr lang="en-US" altLang="zh-CN" sz="2400" b="1">
                <a:latin typeface="楷体" pitchFamily="49" charset="-122"/>
                <a:ea typeface="楷体" pitchFamily="49" charset="-122"/>
              </a:rPr>
              <a:t>2.</a:t>
            </a:r>
            <a:r>
              <a:rPr lang="zh-CN" altLang="en-US" sz="2400" b="1">
                <a:latin typeface="楷体" pitchFamily="49" charset="-122"/>
                <a:ea typeface="楷体" pitchFamily="49" charset="-122"/>
              </a:rPr>
              <a:t>了解诗歌的有关知识，理解诗歌所表达的思想感情。（</a:t>
            </a:r>
            <a:r>
              <a:rPr lang="zh-CN" altLang="en-US" sz="2400" b="1">
                <a:solidFill>
                  <a:srgbClr val="FF0000"/>
                </a:solidFill>
                <a:latin typeface="楷体" pitchFamily="49" charset="-122"/>
                <a:ea typeface="楷体" pitchFamily="49" charset="-122"/>
              </a:rPr>
              <a:t>重点</a:t>
            </a:r>
            <a:r>
              <a:rPr lang="zh-CN" altLang="en-US" sz="2400" b="1">
                <a:latin typeface="楷体" pitchFamily="49" charset="-122"/>
                <a:ea typeface="楷体" pitchFamily="49" charset="-122"/>
              </a:rPr>
              <a:t>）</a:t>
            </a:r>
            <a:endParaRPr lang="en-US" altLang="zh-CN" sz="2400" b="1">
              <a:latin typeface="楷体" pitchFamily="49" charset="-122"/>
              <a:ea typeface="楷体" pitchFamily="49" charset="-122"/>
            </a:endParaRPr>
          </a:p>
          <a:p>
            <a:pPr>
              <a:lnSpc>
                <a:spcPct val="150000"/>
              </a:lnSpc>
            </a:pPr>
            <a:r>
              <a:rPr lang="en-US" altLang="zh-CN" sz="2400" b="1">
                <a:latin typeface="楷体" pitchFamily="49" charset="-122"/>
                <a:ea typeface="楷体" pitchFamily="49" charset="-122"/>
              </a:rPr>
              <a:t>3.</a:t>
            </a:r>
            <a:r>
              <a:rPr lang="zh-CN" altLang="en-US" sz="2400" b="1">
                <a:latin typeface="楷体" pitchFamily="49" charset="-122"/>
                <a:ea typeface="楷体" pitchFamily="49" charset="-122"/>
              </a:rPr>
              <a:t>品味诗歌的语言，体味诗歌的意境；培养赏读诗歌的能力，提高古诗文修养。（</a:t>
            </a:r>
            <a:r>
              <a:rPr lang="zh-CN" altLang="en-US" sz="2400" b="1">
                <a:solidFill>
                  <a:srgbClr val="FF0000"/>
                </a:solidFill>
                <a:latin typeface="楷体" pitchFamily="49" charset="-122"/>
                <a:ea typeface="楷体" pitchFamily="49" charset="-122"/>
              </a:rPr>
              <a:t>难点</a:t>
            </a:r>
            <a:r>
              <a:rPr lang="zh-CN" altLang="en-US" sz="2400" b="1">
                <a:latin typeface="楷体" pitchFamily="49" charset="-122"/>
                <a:ea typeface="楷体" pitchFamily="49" charset="-122"/>
              </a:rPr>
              <a:t>）</a:t>
            </a:r>
            <a:endParaRPr lang="en-US" altLang="zh-CN" sz="2400" b="1">
              <a:latin typeface="楷体" pitchFamily="49" charset="-122"/>
              <a:ea typeface="楷体" pitchFamily="49" charset="-122"/>
            </a:endParaRPr>
          </a:p>
          <a:p>
            <a:pPr>
              <a:lnSpc>
                <a:spcPct val="150000"/>
              </a:lnSpc>
            </a:pPr>
            <a:r>
              <a:rPr lang="en-US" altLang="zh-CN" sz="2400" b="1">
                <a:latin typeface="楷体" pitchFamily="49" charset="-122"/>
                <a:ea typeface="楷体" pitchFamily="49" charset="-122"/>
              </a:rPr>
              <a:t>4.</a:t>
            </a:r>
            <a:r>
              <a:rPr lang="zh-CN" altLang="en-US" sz="2400" b="1">
                <a:latin typeface="楷体" pitchFamily="49" charset="-122"/>
                <a:ea typeface="楷体" pitchFamily="49" charset="-122"/>
              </a:rPr>
              <a:t>培养热爱祖国古代文化知识的思想感情，提高文化品位和审美情趣。（</a:t>
            </a:r>
            <a:r>
              <a:rPr lang="zh-CN" altLang="en-US" sz="2400" b="1">
                <a:solidFill>
                  <a:srgbClr val="FF0000"/>
                </a:solidFill>
                <a:latin typeface="楷体" pitchFamily="49" charset="-122"/>
                <a:ea typeface="楷体" pitchFamily="49" charset="-122"/>
              </a:rPr>
              <a:t>素养</a:t>
            </a:r>
            <a:r>
              <a:rPr lang="zh-CN" altLang="en-US" sz="2400" b="1">
                <a:latin typeface="楷体" pitchFamily="49" charset="-122"/>
                <a:ea typeface="楷体" pitchFamily="49" charset="-122"/>
              </a:rPr>
              <a:t>）</a:t>
            </a: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7"/>
          <p:cNvSpPr txBox="1">
            <a:spLocks noChangeArrowheads="1"/>
          </p:cNvSpPr>
          <p:nvPr/>
        </p:nvSpPr>
        <p:spPr bwMode="auto">
          <a:xfrm>
            <a:off x="6858000" y="2214563"/>
            <a:ext cx="754063" cy="576262"/>
          </a:xfrm>
          <a:prstGeom prst="rect">
            <a:avLst/>
          </a:prstGeom>
          <a:noFill/>
          <a:ln w="9525">
            <a:noFill/>
            <a:miter lim="800000"/>
          </a:ln>
          <a:effec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defRPr/>
            </a:pPr>
            <a:r>
              <a:rPr lang="en-US" altLang="zh-CN" sz="2800" b="1" smtClean="0">
                <a:solidFill>
                  <a:srgbClr val="FF3300"/>
                </a:solidFill>
                <a:effectLst>
                  <a:outerShdw blurRad="38100" dist="38100" dir="2700000" algn="tl">
                    <a:srgbClr val="C0C0C0"/>
                  </a:outerShdw>
                </a:effectLst>
                <a:latin typeface="宋体" pitchFamily="2" charset="-122"/>
                <a:cs typeface="Times New Roman" pitchFamily="18" charset="0"/>
              </a:rPr>
              <a:t> </a:t>
            </a:r>
          </a:p>
        </p:txBody>
      </p:sp>
      <p:sp>
        <p:nvSpPr>
          <p:cNvPr id="32771" name="矩形 41"/>
          <p:cNvSpPr>
            <a:spLocks noChangeArrowheads="1"/>
          </p:cNvSpPr>
          <p:nvPr/>
        </p:nvSpPr>
        <p:spPr bwMode="auto">
          <a:xfrm>
            <a:off x="355600" y="669925"/>
            <a:ext cx="8104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latin typeface="宋体" pitchFamily="2" charset="-122"/>
              </a:rPr>
              <a:t>自由朗读诗歌，把诗歌读通读顺，注意读准字音、节奏。</a:t>
            </a:r>
            <a:r>
              <a:rPr lang="zh-CN" altLang="en-US" sz="2400">
                <a:latin typeface="宋体" pitchFamily="2" charset="-122"/>
              </a:rPr>
              <a:t> </a:t>
            </a:r>
          </a:p>
        </p:txBody>
      </p:sp>
      <p:grpSp>
        <p:nvGrpSpPr>
          <p:cNvPr id="32772" name="组合 8"/>
          <p:cNvGrpSpPr>
            <a:grpSpLocks/>
          </p:cNvGrpSpPr>
          <p:nvPr/>
        </p:nvGrpSpPr>
        <p:grpSpPr bwMode="auto">
          <a:xfrm>
            <a:off x="0" y="-20638"/>
            <a:ext cx="2006600" cy="523876"/>
            <a:chOff x="70" y="-63"/>
            <a:chExt cx="3161" cy="824"/>
          </a:xfrm>
        </p:grpSpPr>
        <p:sp>
          <p:nvSpPr>
            <p:cNvPr id="3277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4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6" name="菱形 4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pic>
        <p:nvPicPr>
          <p:cNvPr id="15" name="内容占位符 52228" descr="113B"/>
          <p:cNvPicPr>
            <a:picLocks noRot="1" noChangeAspect="1"/>
          </p:cNvPicPr>
          <p:nvPr/>
        </p:nvPicPr>
        <p:blipFill>
          <a:blip r:embed="rId4" cstate="print"/>
          <a:srcRect/>
          <a:stretch>
            <a:fillRect/>
          </a:stretch>
        </p:blipFill>
        <p:spPr bwMode="auto">
          <a:xfrm>
            <a:off x="500063" y="1357313"/>
            <a:ext cx="2714625" cy="3286125"/>
          </a:xfrm>
          <a:prstGeom prst="rect">
            <a:avLst/>
          </a:prstGeom>
          <a:ln>
            <a:noFill/>
          </a:ln>
          <a:effectLst>
            <a:softEdge rad="112500"/>
          </a:effectLst>
        </p:spPr>
        <p:style>
          <a:lnRef idx="2">
            <a:schemeClr val="accent6"/>
          </a:lnRef>
          <a:fillRef idx="1">
            <a:schemeClr val="lt1"/>
          </a:fillRef>
          <a:effectRef idx="0">
            <a:schemeClr val="accent6"/>
          </a:effectRef>
          <a:fontRef idx="minor">
            <a:schemeClr val="dk1"/>
          </a:fontRef>
        </p:style>
      </p:pic>
      <p:sp>
        <p:nvSpPr>
          <p:cNvPr id="32774" name="文本框 3"/>
          <p:cNvSpPr txBox="1">
            <a:spLocks noChangeArrowheads="1"/>
          </p:cNvSpPr>
          <p:nvPr/>
        </p:nvSpPr>
        <p:spPr bwMode="auto">
          <a:xfrm>
            <a:off x="3348038" y="1347788"/>
            <a:ext cx="5332412"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spcBef>
                <a:spcPct val="50000"/>
              </a:spcBef>
            </a:pPr>
            <a:r>
              <a:rPr lang="zh-CN" altLang="en-US" sz="2400" b="1" dirty="0">
                <a:latin typeface="楷体" pitchFamily="49" charset="-122"/>
                <a:ea typeface="楷体" pitchFamily="49" charset="-122"/>
              </a:rPr>
              <a:t>闻</a:t>
            </a:r>
            <a:r>
              <a:rPr lang="en-US" altLang="zh-CN"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王昌龄</a:t>
            </a:r>
            <a:r>
              <a:rPr lang="en-US" altLang="zh-CN"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左迁龙标</a:t>
            </a:r>
            <a:r>
              <a:rPr lang="en-US" altLang="zh-CN"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遥有此寄</a:t>
            </a:r>
          </a:p>
          <a:p>
            <a:pPr algn="ctr">
              <a:spcBef>
                <a:spcPct val="50000"/>
              </a:spcBef>
            </a:pPr>
            <a:r>
              <a:rPr lang="en-US" altLang="zh-CN" sz="2400" b="1" dirty="0" smtClean="0">
                <a:latin typeface="楷体" pitchFamily="49" charset="-122"/>
                <a:ea typeface="楷体" pitchFamily="49" charset="-122"/>
              </a:rPr>
              <a:t> </a:t>
            </a:r>
            <a:r>
              <a:rPr lang="zh-CN" altLang="en-US" sz="2400" b="1" dirty="0" smtClean="0">
                <a:latin typeface="楷体" pitchFamily="49" charset="-122"/>
                <a:ea typeface="楷体" pitchFamily="49" charset="-122"/>
              </a:rPr>
              <a:t>李  白</a:t>
            </a:r>
            <a:endParaRPr lang="zh-CN" altLang="en-US" sz="2400" b="1" dirty="0">
              <a:latin typeface="楷体" pitchFamily="49" charset="-122"/>
              <a:ea typeface="楷体" pitchFamily="49" charset="-122"/>
            </a:endParaRPr>
          </a:p>
          <a:p>
            <a:pPr algn="ctr">
              <a:spcBef>
                <a:spcPct val="50000"/>
              </a:spcBef>
            </a:pPr>
            <a:r>
              <a:rPr lang="zh-CN" altLang="en-US" sz="2400" b="1" dirty="0">
                <a:solidFill>
                  <a:srgbClr val="0000CC"/>
                </a:solidFill>
                <a:latin typeface="楷体" pitchFamily="49" charset="-122"/>
                <a:ea typeface="楷体" pitchFamily="49" charset="-122"/>
              </a:rPr>
              <a:t>杨</a:t>
            </a:r>
            <a:r>
              <a:rPr lang="zh-CN" altLang="en-US" sz="2400" b="1" dirty="0">
                <a:solidFill>
                  <a:srgbClr val="0000FF"/>
                </a:solidFill>
                <a:latin typeface="楷体" pitchFamily="49" charset="-122"/>
                <a:ea typeface="楷体" pitchFamily="49" charset="-122"/>
              </a:rPr>
              <a:t>花</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落尽</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子规</a:t>
            </a:r>
            <a:r>
              <a:rPr lang="en-US" altLang="zh-CN" sz="2400" b="1" dirty="0">
                <a:solidFill>
                  <a:srgbClr val="000066"/>
                </a:solidFill>
                <a:latin typeface="楷体" pitchFamily="49" charset="-122"/>
                <a:ea typeface="楷体" pitchFamily="49" charset="-122"/>
              </a:rPr>
              <a:t>/</a:t>
            </a:r>
            <a:r>
              <a:rPr lang="zh-CN" altLang="en-US" sz="2400" b="1" dirty="0">
                <a:solidFill>
                  <a:srgbClr val="0000CC"/>
                </a:solidFill>
                <a:latin typeface="楷体" pitchFamily="49" charset="-122"/>
                <a:ea typeface="楷体" pitchFamily="49" charset="-122"/>
              </a:rPr>
              <a:t>啼</a:t>
            </a:r>
            <a:r>
              <a:rPr lang="zh-CN" altLang="en-US" sz="2400" b="1" dirty="0">
                <a:solidFill>
                  <a:srgbClr val="0000FF"/>
                </a:solidFill>
                <a:latin typeface="楷体" pitchFamily="49" charset="-122"/>
                <a:ea typeface="楷体" pitchFamily="49" charset="-122"/>
              </a:rPr>
              <a:t>，</a:t>
            </a:r>
          </a:p>
          <a:p>
            <a:pPr algn="ctr">
              <a:spcBef>
                <a:spcPct val="50000"/>
              </a:spcBef>
            </a:pPr>
            <a:r>
              <a:rPr lang="zh-CN" altLang="en-US" sz="2400" b="1" dirty="0">
                <a:solidFill>
                  <a:srgbClr val="0000FF"/>
                </a:solidFill>
                <a:latin typeface="楷体" pitchFamily="49" charset="-122"/>
                <a:ea typeface="楷体" pitchFamily="49" charset="-122"/>
              </a:rPr>
              <a:t>闻道</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龙标</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过</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五溪。</a:t>
            </a:r>
          </a:p>
          <a:p>
            <a:pPr algn="ctr">
              <a:spcBef>
                <a:spcPct val="50000"/>
              </a:spcBef>
            </a:pPr>
            <a:r>
              <a:rPr lang="zh-CN" altLang="en-US" sz="2400" b="1" dirty="0">
                <a:solidFill>
                  <a:srgbClr val="0000FF"/>
                </a:solidFill>
                <a:latin typeface="楷体" pitchFamily="49" charset="-122"/>
                <a:ea typeface="楷体" pitchFamily="49" charset="-122"/>
              </a:rPr>
              <a:t>我寄</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愁心</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与</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明月，</a:t>
            </a:r>
          </a:p>
          <a:p>
            <a:pPr algn="ctr">
              <a:spcBef>
                <a:spcPct val="50000"/>
              </a:spcBef>
            </a:pPr>
            <a:r>
              <a:rPr lang="zh-CN" altLang="en-US" sz="2400" b="1" dirty="0">
                <a:solidFill>
                  <a:srgbClr val="0000FF"/>
                </a:solidFill>
                <a:latin typeface="楷体" pitchFamily="49" charset="-122"/>
                <a:ea typeface="楷体" pitchFamily="49" charset="-122"/>
              </a:rPr>
              <a:t>随君</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直到</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夜</a:t>
            </a:r>
            <a:r>
              <a:rPr lang="zh-CN" altLang="en-US" sz="2400" b="1" dirty="0">
                <a:solidFill>
                  <a:srgbClr val="0000CC"/>
                </a:solidFill>
                <a:latin typeface="楷体" pitchFamily="49" charset="-122"/>
                <a:ea typeface="楷体" pitchFamily="49" charset="-122"/>
              </a:rPr>
              <a:t>郎</a:t>
            </a:r>
            <a:r>
              <a:rPr lang="en-US" altLang="zh-CN" sz="2400" b="1" dirty="0">
                <a:solidFill>
                  <a:srgbClr val="000066"/>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西。</a:t>
            </a:r>
            <a:endParaRPr lang="zh-CN" altLang="en-US" sz="2400" dirty="0">
              <a:solidFill>
                <a:srgbClr val="0000FF"/>
              </a:solidFill>
              <a:latin typeface="楷体" pitchFamily="49" charset="-122"/>
              <a:ea typeface="楷体" pitchFamily="49" charset="-122"/>
            </a:endParaRPr>
          </a:p>
        </p:txBody>
      </p:sp>
      <p:pic>
        <p:nvPicPr>
          <p:cNvPr id="3" name="闻王昌龄左迁龙标遥有此寄.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154988" y="738188"/>
            <a:ext cx="609600" cy="609600"/>
          </a:xfrm>
          <a:prstGeom prst="rect">
            <a:avLst/>
          </a:prstGeom>
        </p:spPr>
      </p:pic>
    </p:spTree>
  </p:cSld>
  <p:clrMapOvr>
    <a:masterClrMapping/>
  </p:clrMapOvr>
  <p:transition spd="slow">
    <p:random/>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95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9"/>
          <p:cNvGrpSpPr>
            <a:grpSpLocks/>
          </p:cNvGrpSpPr>
          <p:nvPr/>
        </p:nvGrpSpPr>
        <p:grpSpPr bwMode="auto">
          <a:xfrm>
            <a:off x="28575" y="-3175"/>
            <a:ext cx="2006600" cy="522288"/>
            <a:chOff x="70" y="-63"/>
            <a:chExt cx="3160" cy="822"/>
          </a:xfrm>
        </p:grpSpPr>
        <p:sp>
          <p:nvSpPr>
            <p:cNvPr id="3380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dirty="0">
                  <a:latin typeface="黑体" pitchFamily="49" charset="-122"/>
                  <a:ea typeface="黑体" pitchFamily="49" charset="-122"/>
                </a:rPr>
                <a:t>精读细研</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 name="矩形 5"/>
          <p:cNvSpPr>
            <a:spLocks noChangeArrowheads="1"/>
          </p:cNvSpPr>
          <p:nvPr/>
        </p:nvSpPr>
        <p:spPr bwMode="auto">
          <a:xfrm>
            <a:off x="1570038" y="1789113"/>
            <a:ext cx="6959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50000"/>
              </a:lnSpc>
            </a:pPr>
            <a:r>
              <a:rPr lang="zh-CN" altLang="en-US" sz="2800" b="1" dirty="0">
                <a:latin typeface="楷体" pitchFamily="49" charset="-122"/>
                <a:ea typeface="楷体" pitchFamily="49" charset="-122"/>
              </a:rPr>
              <a:t>闻王昌龄</a:t>
            </a:r>
            <a:r>
              <a:rPr lang="zh-CN" altLang="en-US" sz="2800" b="1" dirty="0">
                <a:solidFill>
                  <a:srgbClr val="FF0000"/>
                </a:solidFill>
                <a:latin typeface="楷体" pitchFamily="49" charset="-122"/>
                <a:ea typeface="楷体" pitchFamily="49" charset="-122"/>
              </a:rPr>
              <a:t>左迁</a:t>
            </a:r>
            <a:r>
              <a:rPr lang="zh-CN" altLang="en-US" sz="2800" b="1" dirty="0">
                <a:latin typeface="楷体" pitchFamily="49" charset="-122"/>
                <a:ea typeface="楷体" pitchFamily="49" charset="-122"/>
              </a:rPr>
              <a:t>龙标遥有此寄</a:t>
            </a:r>
            <a:endParaRPr lang="en-US" altLang="zh-CN" sz="2800" b="1" dirty="0">
              <a:latin typeface="楷体" pitchFamily="49" charset="-122"/>
              <a:ea typeface="楷体" pitchFamily="49" charset="-122"/>
            </a:endParaRPr>
          </a:p>
          <a:p>
            <a:pPr algn="ctr" eaLnBrk="1" hangingPunct="1">
              <a:lnSpc>
                <a:spcPct val="150000"/>
              </a:lnSpc>
            </a:pPr>
            <a:r>
              <a:rPr lang="zh-CN" altLang="en-US" sz="2800" b="1" dirty="0">
                <a:latin typeface="楷体" pitchFamily="49" charset="-122"/>
                <a:ea typeface="楷体" pitchFamily="49" charset="-122"/>
              </a:rPr>
              <a:t>杨花落尽</a:t>
            </a:r>
            <a:r>
              <a:rPr lang="zh-CN" altLang="en-US" sz="2800" b="1" dirty="0">
                <a:solidFill>
                  <a:srgbClr val="FF0000"/>
                </a:solidFill>
                <a:latin typeface="楷体" pitchFamily="49" charset="-122"/>
                <a:ea typeface="楷体" pitchFamily="49" charset="-122"/>
              </a:rPr>
              <a:t>子规</a:t>
            </a:r>
            <a:r>
              <a:rPr lang="zh-CN" altLang="en-US" sz="2800" b="1" dirty="0">
                <a:latin typeface="楷体" pitchFamily="49" charset="-122"/>
                <a:ea typeface="楷体" pitchFamily="49" charset="-122"/>
              </a:rPr>
              <a:t>啼，闻道龙标过五溪。</a:t>
            </a:r>
          </a:p>
        </p:txBody>
      </p:sp>
      <p:sp>
        <p:nvSpPr>
          <p:cNvPr id="7" name="线形标注 2 6"/>
          <p:cNvSpPr/>
          <p:nvPr/>
        </p:nvSpPr>
        <p:spPr>
          <a:xfrm>
            <a:off x="6356350" y="1431925"/>
            <a:ext cx="838200" cy="509588"/>
          </a:xfrm>
          <a:prstGeom prst="borderCallout2">
            <a:avLst>
              <a:gd name="adj1" fmla="val 31388"/>
              <a:gd name="adj2" fmla="val -2419"/>
              <a:gd name="adj3" fmla="val 31388"/>
              <a:gd name="adj4" fmla="val -48416"/>
              <a:gd name="adj5" fmla="val 122557"/>
              <a:gd name="adj6" fmla="val -182068"/>
            </a:avLst>
          </a:prstGeom>
          <a:solidFill>
            <a:schemeClr val="accent5">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降职</a:t>
            </a:r>
          </a:p>
        </p:txBody>
      </p:sp>
      <p:sp>
        <p:nvSpPr>
          <p:cNvPr id="8" name="线形标注 2 7"/>
          <p:cNvSpPr/>
          <p:nvPr/>
        </p:nvSpPr>
        <p:spPr>
          <a:xfrm>
            <a:off x="212725" y="1431925"/>
            <a:ext cx="3570288" cy="509588"/>
          </a:xfrm>
          <a:prstGeom prst="borderCallout2">
            <a:avLst>
              <a:gd name="adj1" fmla="val 48697"/>
              <a:gd name="adj2" fmla="val 100318"/>
              <a:gd name="adj3" fmla="val 90257"/>
              <a:gd name="adj4" fmla="val 109051"/>
              <a:gd name="adj5" fmla="val 243698"/>
              <a:gd name="adj6" fmla="val 111507"/>
            </a:avLst>
          </a:prstGeom>
          <a:solidFill>
            <a:schemeClr val="accent5">
              <a:lumMod val="20000"/>
              <a:lumOff val="80000"/>
            </a:schemeClr>
          </a:solidFill>
          <a:ln/>
        </p:spPr>
        <p:style>
          <a:lnRef idx="1">
            <a:schemeClr val="dk1"/>
          </a:lnRef>
          <a:fillRef idx="2">
            <a:schemeClr val="dk1"/>
          </a:fillRef>
          <a:effectRef idx="1">
            <a:schemeClr val="dk1"/>
          </a:effectRef>
          <a:fontRef idx="minor">
            <a:schemeClr val="dk1"/>
          </a:fontRef>
        </p:style>
        <p:txBody>
          <a:bodyPr anchor="ctr"/>
          <a:lstStyle/>
          <a:p>
            <a:pPr algn="ctr" eaLnBrk="1" hangingPunct="1">
              <a:defRPr/>
            </a:pPr>
            <a:r>
              <a:rPr lang="zh-CN" altLang="en-US" sz="2400" b="1" dirty="0">
                <a:solidFill>
                  <a:schemeClr val="tx1"/>
                </a:solidFill>
                <a:latin typeface="楷体" panose="02010609060101010101" pitchFamily="49" charset="-122"/>
                <a:ea typeface="楷体" panose="02010609060101010101" pitchFamily="49" charset="-122"/>
              </a:rPr>
              <a:t>即</a:t>
            </a:r>
            <a:r>
              <a:rPr lang="zh-CN" altLang="en-US" sz="2400" b="1" dirty="0" smtClean="0">
                <a:solidFill>
                  <a:schemeClr val="tx1"/>
                </a:solidFill>
                <a:latin typeface="楷体" panose="02010609060101010101" pitchFamily="49" charset="-122"/>
                <a:ea typeface="楷体" panose="02010609060101010101" pitchFamily="49" charset="-122"/>
              </a:rPr>
              <a:t>杜鹃</a:t>
            </a:r>
            <a:r>
              <a:rPr lang="zh-CN" altLang="en-US" sz="2400" b="1" dirty="0" smtClean="0">
                <a:solidFill>
                  <a:schemeClr val="tx1"/>
                </a:solidFill>
                <a:latin typeface="楷体" panose="02010609060101010101" pitchFamily="49" charset="-122"/>
                <a:ea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rPr>
              <a:t>又称</a:t>
            </a:r>
            <a:r>
              <a:rPr lang="zh-CN" altLang="en-US" sz="2400" b="1" dirty="0">
                <a:solidFill>
                  <a:schemeClr val="tx1"/>
                </a:solidFill>
                <a:latin typeface="楷体" panose="02010609060101010101" pitchFamily="49" charset="-122"/>
                <a:ea typeface="楷体" panose="02010609060101010101" pitchFamily="49" charset="-122"/>
              </a:rPr>
              <a:t>“布谷鸟”</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16" name="Oval 13"/>
          <p:cNvSpPr>
            <a:spLocks noChangeArrowheads="1"/>
          </p:cNvSpPr>
          <p:nvPr/>
        </p:nvSpPr>
        <p:spPr bwMode="auto">
          <a:xfrm>
            <a:off x="7821613" y="2500313"/>
            <a:ext cx="1071562" cy="642937"/>
          </a:xfrm>
          <a:prstGeom prst="ellipse">
            <a:avLst/>
          </a:prstGeom>
          <a:solidFill>
            <a:srgbClr val="CCCCFF"/>
          </a:solidFill>
          <a:ln w="9525">
            <a:solidFill>
              <a:schemeClr val="tx1"/>
            </a:solidFill>
            <a:round/>
            <a:headEnd/>
            <a:tailEnd/>
          </a:ln>
        </p:spPr>
        <p:txBody>
          <a:bodyPr wrap="none"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800" b="1">
                <a:latin typeface="黑体" pitchFamily="49" charset="-122"/>
                <a:ea typeface="黑体" pitchFamily="49" charset="-122"/>
              </a:rPr>
              <a:t>叙 事</a:t>
            </a:r>
          </a:p>
        </p:txBody>
      </p:sp>
      <p:sp>
        <p:nvSpPr>
          <p:cNvPr id="17" name="Oval 14"/>
          <p:cNvSpPr>
            <a:spLocks noChangeArrowheads="1"/>
          </p:cNvSpPr>
          <p:nvPr/>
        </p:nvSpPr>
        <p:spPr bwMode="auto">
          <a:xfrm>
            <a:off x="827088" y="2505075"/>
            <a:ext cx="1223962" cy="571500"/>
          </a:xfrm>
          <a:prstGeom prst="ellipse">
            <a:avLst/>
          </a:prstGeom>
          <a:solidFill>
            <a:schemeClr val="accent6">
              <a:lumMod val="60000"/>
              <a:lumOff val="40000"/>
            </a:schemeClr>
          </a:solidFill>
          <a:ln w="9525">
            <a:solidFill>
              <a:schemeClr val="tx1"/>
            </a:solidFill>
            <a:round/>
          </a:ln>
        </p:spPr>
        <p:txBody>
          <a:bodyPr wrap="none" anchor="ctr"/>
          <a:lstStyle/>
          <a:p>
            <a:pPr algn="ctr">
              <a:defRPr/>
            </a:pPr>
            <a:r>
              <a:rPr lang="zh-CN" altLang="en-US" sz="2800" b="1">
                <a:latin typeface="黑体" panose="02010600030101010101" pitchFamily="49" charset="-122"/>
                <a:ea typeface="黑体" panose="02010600030101010101" pitchFamily="49" charset="-122"/>
              </a:rPr>
              <a:t>写 </a:t>
            </a:r>
            <a:r>
              <a:rPr lang="zh-CN" altLang="en-US" sz="2800" b="1" dirty="0">
                <a:latin typeface="黑体" panose="02010600030101010101" pitchFamily="49" charset="-122"/>
                <a:ea typeface="黑体" panose="02010600030101010101" pitchFamily="49" charset="-122"/>
              </a:rPr>
              <a:t>景</a:t>
            </a:r>
          </a:p>
        </p:txBody>
      </p:sp>
      <p:sp>
        <p:nvSpPr>
          <p:cNvPr id="19" name="矩形 5"/>
          <p:cNvSpPr>
            <a:spLocks noChangeArrowheads="1"/>
          </p:cNvSpPr>
          <p:nvPr/>
        </p:nvSpPr>
        <p:spPr bwMode="auto">
          <a:xfrm>
            <a:off x="2124075" y="3290888"/>
            <a:ext cx="5857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ts val="3000"/>
              </a:spcBef>
              <a:spcAft>
                <a:spcPts val="3600"/>
              </a:spcAft>
            </a:pPr>
            <a:r>
              <a:rPr lang="zh-CN" altLang="en-US" sz="2800" b="1">
                <a:latin typeface="楷体" pitchFamily="49" charset="-122"/>
                <a:ea typeface="楷体" pitchFamily="49" charset="-122"/>
              </a:rPr>
              <a:t>我寄愁心与明月，随君直到夜郎西。</a:t>
            </a:r>
            <a:endParaRPr lang="en-US" altLang="zh-CN" sz="2800" b="1">
              <a:latin typeface="楷体" pitchFamily="49" charset="-122"/>
              <a:ea typeface="楷体" pitchFamily="49" charset="-122"/>
            </a:endParaRPr>
          </a:p>
        </p:txBody>
      </p:sp>
      <p:sp>
        <p:nvSpPr>
          <p:cNvPr id="20" name="Oval 14"/>
          <p:cNvSpPr>
            <a:spLocks noChangeArrowheads="1"/>
          </p:cNvSpPr>
          <p:nvPr/>
        </p:nvSpPr>
        <p:spPr bwMode="auto">
          <a:xfrm>
            <a:off x="827088" y="3267075"/>
            <a:ext cx="1223962" cy="571500"/>
          </a:xfrm>
          <a:prstGeom prst="ellipse">
            <a:avLst/>
          </a:prstGeom>
          <a:solidFill>
            <a:schemeClr val="accent6">
              <a:lumMod val="60000"/>
              <a:lumOff val="40000"/>
            </a:schemeClr>
          </a:solidFill>
          <a:ln w="9525">
            <a:solidFill>
              <a:schemeClr val="tx1"/>
            </a:solidFill>
            <a:round/>
          </a:ln>
        </p:spPr>
        <p:txBody>
          <a:bodyPr wrap="none" anchor="ctr"/>
          <a:lstStyle/>
          <a:p>
            <a:pPr algn="ctr">
              <a:defRPr/>
            </a:pPr>
            <a:r>
              <a:rPr lang="zh-CN" altLang="en-US" sz="2800" b="1">
                <a:latin typeface="黑体" panose="02010600030101010101" pitchFamily="49" charset="-122"/>
                <a:ea typeface="黑体" panose="02010600030101010101" pitchFamily="49" charset="-122"/>
              </a:rPr>
              <a:t>抒情</a:t>
            </a:r>
            <a:endParaRPr lang="zh-CN" altLang="en-US" sz="2800" b="1" dirty="0">
              <a:latin typeface="黑体" panose="02010600030101010101" pitchFamily="49" charset="-122"/>
              <a:ea typeface="黑体" panose="02010600030101010101" pitchFamily="49" charset="-122"/>
            </a:endParaRPr>
          </a:p>
        </p:txBody>
      </p:sp>
      <p:sp>
        <p:nvSpPr>
          <p:cNvPr id="33802" name="矩形 1"/>
          <p:cNvSpPr>
            <a:spLocks noChangeArrowheads="1"/>
          </p:cNvSpPr>
          <p:nvPr/>
        </p:nvSpPr>
        <p:spPr bwMode="auto">
          <a:xfrm>
            <a:off x="468313" y="669925"/>
            <a:ext cx="8496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ts val="1800"/>
              </a:spcBef>
            </a:pPr>
            <a:r>
              <a:rPr lang="en-US" altLang="zh-CN" sz="2400" b="1">
                <a:solidFill>
                  <a:srgbClr val="000000"/>
                </a:solidFill>
                <a:latin typeface="宋体" pitchFamily="2" charset="-122"/>
              </a:rPr>
              <a:t>1.</a:t>
            </a:r>
            <a:r>
              <a:rPr lang="zh-CN" altLang="en-US" sz="2400" b="1">
                <a:solidFill>
                  <a:srgbClr val="000000"/>
                </a:solidFill>
                <a:latin typeface="宋体" pitchFamily="2" charset="-122"/>
              </a:rPr>
              <a:t>请同学反复朗读诗歌，用自己的话说说诗句的意思。</a:t>
            </a:r>
            <a:endParaRPr lang="en-US" altLang="zh-CN" sz="2400" b="1">
              <a:solidFill>
                <a:srgbClr val="000000"/>
              </a:solidFill>
              <a:latin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heel(4)">
                                      <p:cBhvr>
                                        <p:cTn id="27" dur="2000"/>
                                        <p:tgtEl>
                                          <p:spTgt spid="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ircle(in)">
                                      <p:cBhvr>
                                        <p:cTn id="32" dur="2000"/>
                                        <p:tgtEl>
                                          <p:spTgt spid="1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1"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4)">
                                      <p:cBhvr>
                                        <p:cTn id="3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6" grpId="0" bldLvl="0" animBg="1"/>
      <p:bldP spid="17" grpId="0" bldLvl="0" animBg="1"/>
      <p:bldP spid="19" grpId="0"/>
      <p:bldP spid="2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15"/>
          <p:cNvGrpSpPr>
            <a:grpSpLocks/>
          </p:cNvGrpSpPr>
          <p:nvPr/>
        </p:nvGrpSpPr>
        <p:grpSpPr bwMode="auto">
          <a:xfrm>
            <a:off x="44450" y="-39688"/>
            <a:ext cx="2006600" cy="522288"/>
            <a:chOff x="70" y="-63"/>
            <a:chExt cx="3160" cy="824"/>
          </a:xfrm>
        </p:grpSpPr>
        <p:sp>
          <p:nvSpPr>
            <p:cNvPr id="3482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5" name="矩形 14"/>
          <p:cNvSpPr/>
          <p:nvPr/>
        </p:nvSpPr>
        <p:spPr>
          <a:xfrm>
            <a:off x="1047750" y="1131888"/>
            <a:ext cx="7488238" cy="249237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nSpc>
                <a:spcPct val="150000"/>
              </a:lnSpc>
              <a:spcBef>
                <a:spcPct val="50000"/>
              </a:spcBef>
              <a:defRPr/>
            </a:pPr>
            <a:r>
              <a:rPr lang="zh-CN" altLang="en-US" sz="2400" b="1" dirty="0">
                <a:solidFill>
                  <a:srgbClr val="0000FF"/>
                </a:solidFill>
                <a:latin typeface="楷体" panose="02010609060101010101" pitchFamily="49" charset="-122"/>
                <a:ea typeface="楷体" panose="02010609060101010101" pitchFamily="49" charset="-122"/>
              </a:rPr>
              <a:t>译文：</a:t>
            </a:r>
            <a:endParaRPr lang="en-US" altLang="zh-CN" sz="2400" b="1" dirty="0">
              <a:solidFill>
                <a:srgbClr val="0000FF"/>
              </a:solidFill>
              <a:latin typeface="楷体" panose="02010609060101010101" pitchFamily="49" charset="-122"/>
              <a:ea typeface="楷体" panose="02010609060101010101" pitchFamily="49" charset="-122"/>
            </a:endParaRPr>
          </a:p>
          <a:p>
            <a:pPr>
              <a:lnSpc>
                <a:spcPct val="150000"/>
              </a:lnSpc>
              <a:spcBef>
                <a:spcPct val="50000"/>
              </a:spcBef>
              <a:defRPr/>
            </a:pPr>
            <a:r>
              <a:rPr lang="zh-CN" altLang="en-US" sz="2400" b="1" dirty="0" smtClean="0">
                <a:solidFill>
                  <a:srgbClr val="0000FF"/>
                </a:solidFill>
                <a:latin typeface="楷体" panose="02010609060101010101" pitchFamily="49" charset="-122"/>
                <a:ea typeface="楷体" panose="02010609060101010101" pitchFamily="49" charset="-122"/>
              </a:rPr>
              <a:t>    杨</a:t>
            </a:r>
            <a:r>
              <a:rPr lang="zh-CN" altLang="en-US" sz="2400" b="1" dirty="0">
                <a:solidFill>
                  <a:srgbClr val="0000FF"/>
                </a:solidFill>
                <a:latin typeface="楷体" panose="02010609060101010101" pitchFamily="49" charset="-122"/>
                <a:ea typeface="楷体" panose="02010609060101010101" pitchFamily="49" charset="-122"/>
              </a:rPr>
              <a:t>花落尽，杜鹃鸟在不停地啼叫，听说你被贬到龙标，路过五条溪水。让我把为你而忧愁的心托付给天上的明月吧</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伴随着你一直走到那夜郎以西。</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1"/>
          <p:cNvSpPr txBox="1">
            <a:spLocks noChangeArrowheads="1"/>
          </p:cNvSpPr>
          <p:nvPr/>
        </p:nvSpPr>
        <p:spPr bwMode="auto">
          <a:xfrm>
            <a:off x="485775" y="555625"/>
            <a:ext cx="8550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latin typeface="宋体" pitchFamily="2" charset="-122"/>
              </a:rPr>
              <a:t>2.</a:t>
            </a:r>
            <a:r>
              <a:rPr lang="zh-CN" altLang="en-US" sz="2400" b="1">
                <a:latin typeface="宋体" pitchFamily="2" charset="-122"/>
              </a:rPr>
              <a:t>找一找诗中作者选取了哪些意象？表达了作者怎样的感情？</a:t>
            </a:r>
            <a:endParaRPr lang="en-US" altLang="zh-CN" sz="2400" b="1">
              <a:latin typeface="宋体" pitchFamily="2" charset="-122"/>
            </a:endParaRPr>
          </a:p>
        </p:txBody>
      </p:sp>
      <p:grpSp>
        <p:nvGrpSpPr>
          <p:cNvPr id="35843" name="组合 15"/>
          <p:cNvGrpSpPr>
            <a:grpSpLocks/>
          </p:cNvGrpSpPr>
          <p:nvPr/>
        </p:nvGrpSpPr>
        <p:grpSpPr bwMode="auto">
          <a:xfrm>
            <a:off x="44450" y="-39688"/>
            <a:ext cx="2006600" cy="522288"/>
            <a:chOff x="70" y="-63"/>
            <a:chExt cx="3160" cy="824"/>
          </a:xfrm>
        </p:grpSpPr>
        <p:sp>
          <p:nvSpPr>
            <p:cNvPr id="3585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5844" name="TextBox 1"/>
          <p:cNvSpPr txBox="1">
            <a:spLocks noChangeArrowheads="1"/>
          </p:cNvSpPr>
          <p:nvPr/>
        </p:nvSpPr>
        <p:spPr bwMode="auto">
          <a:xfrm>
            <a:off x="1331913" y="2438400"/>
            <a:ext cx="6408737"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b="1">
                <a:solidFill>
                  <a:srgbClr val="0000FF"/>
                </a:solidFill>
                <a:latin typeface="楷体" pitchFamily="49" charset="-122"/>
                <a:ea typeface="楷体" pitchFamily="49" charset="-122"/>
              </a:rPr>
              <a:t>杨花落尽子规啼，闻道龙标过五溪。</a:t>
            </a:r>
            <a:endParaRPr lang="en-US" altLang="zh-CN" sz="2800" b="1">
              <a:solidFill>
                <a:srgbClr val="0000FF"/>
              </a:solidFill>
              <a:latin typeface="楷体" pitchFamily="49" charset="-122"/>
              <a:ea typeface="楷体" pitchFamily="49" charset="-122"/>
            </a:endParaRPr>
          </a:p>
        </p:txBody>
      </p:sp>
      <p:sp>
        <p:nvSpPr>
          <p:cNvPr id="7" name="圆角矩形 6"/>
          <p:cNvSpPr/>
          <p:nvPr/>
        </p:nvSpPr>
        <p:spPr>
          <a:xfrm>
            <a:off x="2915816" y="2571750"/>
            <a:ext cx="1008112" cy="504056"/>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直接连接符 12"/>
          <p:cNvCxnSpPr/>
          <p:nvPr/>
        </p:nvCxnSpPr>
        <p:spPr>
          <a:xfrm>
            <a:off x="1403350" y="3076575"/>
            <a:ext cx="1368425" cy="0"/>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4221290" y="2571750"/>
            <a:ext cx="854766" cy="504056"/>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线形标注 1 13"/>
          <p:cNvSpPr/>
          <p:nvPr/>
        </p:nvSpPr>
        <p:spPr>
          <a:xfrm>
            <a:off x="5580112" y="1121193"/>
            <a:ext cx="3490639" cy="1450557"/>
          </a:xfrm>
          <a:prstGeom prst="borderCallout1">
            <a:avLst>
              <a:gd name="adj1" fmla="val 38449"/>
              <a:gd name="adj2" fmla="val -5059"/>
              <a:gd name="adj3" fmla="val 92144"/>
              <a:gd name="adj4" fmla="val -29055"/>
            </a:avLst>
          </a:prstGeom>
          <a:grpFill/>
          <a:ln w="15875">
            <a:solidFill>
              <a:srgbClr val="0070C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solidFill>
                  <a:schemeClr val="tx1"/>
                </a:solidFill>
                <a:latin typeface="楷体" panose="02010609060101010101" pitchFamily="49" charset="-122"/>
                <a:ea typeface="楷体" panose="02010609060101010101" pitchFamily="49" charset="-122"/>
              </a:rPr>
              <a:t>    “闻道”，表现诗人对友人的关心。“过五溪”，可见被贬之荒远，道路之艰难，表现出诗人对好友旅途艰辛、贬所荒远的同情与关心。 </a:t>
            </a:r>
          </a:p>
        </p:txBody>
      </p:sp>
      <p:sp>
        <p:nvSpPr>
          <p:cNvPr id="16" name="矩形 15"/>
          <p:cNvSpPr/>
          <p:nvPr/>
        </p:nvSpPr>
        <p:spPr>
          <a:xfrm>
            <a:off x="1042988" y="3435350"/>
            <a:ext cx="7200900" cy="1113766"/>
          </a:xfrm>
          <a:prstGeom prst="rect">
            <a:avLst/>
          </a:prstGeom>
          <a:solidFill>
            <a:schemeClr val="accent6">
              <a:lumMod val="20000"/>
              <a:lumOff val="80000"/>
            </a:schemeClr>
          </a:solidFill>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defRPr/>
            </a:pPr>
            <a:r>
              <a:rPr lang="zh-CN" altLang="en-US" sz="2400" b="1" dirty="0" smtClean="0">
                <a:solidFill>
                  <a:srgbClr val="0D0D0D"/>
                </a:solidFill>
                <a:latin typeface="宋体" pitchFamily="2" charset="-122"/>
              </a:rPr>
              <a:t>    撷取“</a:t>
            </a:r>
            <a:r>
              <a:rPr lang="zh-CN" altLang="en-US" sz="2400" b="1" dirty="0" smtClean="0">
                <a:solidFill>
                  <a:srgbClr val="0D0D0D"/>
                </a:solidFill>
                <a:latin typeface="楷体" pitchFamily="49" charset="-122"/>
                <a:ea typeface="楷体" pitchFamily="49" charset="-122"/>
              </a:rPr>
              <a:t>杨花落尽</a:t>
            </a:r>
            <a:r>
              <a:rPr lang="zh-CN" altLang="en-US" sz="2400" b="1" dirty="0" smtClean="0">
                <a:solidFill>
                  <a:srgbClr val="0D0D0D"/>
                </a:solidFill>
                <a:latin typeface="宋体" pitchFamily="2" charset="-122"/>
              </a:rPr>
              <a:t>”“</a:t>
            </a:r>
            <a:r>
              <a:rPr lang="zh-CN" altLang="en-US" sz="2400" b="1" dirty="0" smtClean="0">
                <a:solidFill>
                  <a:srgbClr val="0D0D0D"/>
                </a:solidFill>
                <a:latin typeface="楷体" pitchFamily="49" charset="-122"/>
                <a:ea typeface="楷体" pitchFamily="49" charset="-122"/>
              </a:rPr>
              <a:t>子规啼</a:t>
            </a:r>
            <a:r>
              <a:rPr lang="zh-CN" altLang="en-US" sz="2400" b="1" dirty="0" smtClean="0">
                <a:solidFill>
                  <a:srgbClr val="0D0D0D"/>
                </a:solidFill>
                <a:latin typeface="宋体" pitchFamily="2" charset="-122"/>
              </a:rPr>
              <a:t>”的景象，点明时令是暮春时节，更包含了飘零之感和离别之思。</a:t>
            </a:r>
            <a:endParaRPr lang="zh-CN" altLang="en-US" sz="2400" dirty="0" smtClean="0">
              <a:solidFill>
                <a:srgbClr val="0D0D0D"/>
              </a:solidFill>
              <a:latin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15"/>
          <p:cNvGrpSpPr>
            <a:grpSpLocks/>
          </p:cNvGrpSpPr>
          <p:nvPr/>
        </p:nvGrpSpPr>
        <p:grpSpPr bwMode="auto">
          <a:xfrm>
            <a:off x="44450" y="-39688"/>
            <a:ext cx="2006600" cy="522288"/>
            <a:chOff x="70" y="-63"/>
            <a:chExt cx="3160" cy="824"/>
          </a:xfrm>
        </p:grpSpPr>
        <p:sp>
          <p:nvSpPr>
            <p:cNvPr id="3687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dirty="0">
                  <a:latin typeface="黑体" pitchFamily="49" charset="-122"/>
                  <a:ea typeface="黑体"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6867" name="矩形 6"/>
          <p:cNvSpPr>
            <a:spLocks noChangeArrowheads="1"/>
          </p:cNvSpPr>
          <p:nvPr/>
        </p:nvSpPr>
        <p:spPr bwMode="auto">
          <a:xfrm>
            <a:off x="1547813" y="1285875"/>
            <a:ext cx="5903912"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b="1">
                <a:solidFill>
                  <a:srgbClr val="000000"/>
                </a:solidFill>
                <a:latin typeface="楷体" pitchFamily="49" charset="-122"/>
                <a:ea typeface="楷体" pitchFamily="49" charset="-122"/>
              </a:rPr>
              <a:t>我寄愁心与明月，随君直到夜郎西。</a:t>
            </a:r>
          </a:p>
        </p:txBody>
      </p:sp>
      <p:sp>
        <p:nvSpPr>
          <p:cNvPr id="8" name="椭圆 7"/>
          <p:cNvSpPr/>
          <p:nvPr/>
        </p:nvSpPr>
        <p:spPr>
          <a:xfrm>
            <a:off x="2287290" y="1352174"/>
            <a:ext cx="857256" cy="571504"/>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827088" y="2355850"/>
            <a:ext cx="7489825" cy="1667764"/>
          </a:xfrm>
          <a:prstGeom prst="rect">
            <a:avLst/>
          </a:prstGeom>
          <a:solidFill>
            <a:schemeClr val="accent6">
              <a:lumMod val="20000"/>
              <a:lumOff val="80000"/>
            </a:schemeClr>
          </a:solidFill>
        </p:spPr>
        <p:txBody>
          <a:bodyPr>
            <a:spAutoFit/>
          </a:bodyPr>
          <a:lstStyle/>
          <a:p>
            <a:pPr>
              <a:lnSpc>
                <a:spcPct val="150000"/>
              </a:lnSpc>
              <a:defRPr/>
            </a:pPr>
            <a:r>
              <a:rPr lang="zh-CN" altLang="en-US" sz="2400" b="1" dirty="0">
                <a:solidFill>
                  <a:srgbClr val="0000FF"/>
                </a:solidFill>
                <a:latin typeface="宋体" panose="02010600030101010101" pitchFamily="2" charset="-122"/>
              </a:rPr>
              <a:t>    作者所寄的是对好友身遭贬谪的同情，“</a:t>
            </a:r>
            <a:r>
              <a:rPr lang="zh-CN" altLang="en-US" sz="2400" b="1" dirty="0">
                <a:solidFill>
                  <a:srgbClr val="0000FF"/>
                </a:solidFill>
                <a:latin typeface="楷体" panose="02010609060101010101" pitchFamily="49" charset="-122"/>
                <a:ea typeface="楷体" panose="02010609060101010101" pitchFamily="49" charset="-122"/>
              </a:rPr>
              <a:t>明月</a:t>
            </a:r>
            <a:r>
              <a:rPr lang="zh-CN" altLang="en-US" sz="2400" b="1" dirty="0">
                <a:solidFill>
                  <a:srgbClr val="0000FF"/>
                </a:solidFill>
                <a:latin typeface="宋体" panose="02010600030101010101" pitchFamily="2" charset="-122"/>
              </a:rPr>
              <a:t>”带去的是对好友长途跋涉的担忧；是陪伴友人一路前行的一片深情。</a:t>
            </a:r>
            <a:endParaRPr lang="zh-CN" altLang="en-US" sz="2400" dirty="0">
              <a:solidFill>
                <a:prstClr val="black"/>
              </a:solidFill>
              <a:latin typeface="宋体" panose="02010600030101010101" pitchFamily="2" charset="-122"/>
            </a:endParaRPr>
          </a:p>
        </p:txBody>
      </p:sp>
      <p:sp>
        <p:nvSpPr>
          <p:cNvPr id="10" name="圆角矩形 9"/>
          <p:cNvSpPr/>
          <p:nvPr/>
        </p:nvSpPr>
        <p:spPr>
          <a:xfrm>
            <a:off x="3347864" y="1419622"/>
            <a:ext cx="792088" cy="504056"/>
          </a:xfrm>
          <a:prstGeom prst="roundRect">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9"/>
          <p:cNvGrpSpPr>
            <a:grpSpLocks/>
          </p:cNvGrpSpPr>
          <p:nvPr/>
        </p:nvGrpSpPr>
        <p:grpSpPr bwMode="auto">
          <a:xfrm>
            <a:off x="28575" y="-3175"/>
            <a:ext cx="2006600" cy="522288"/>
            <a:chOff x="70" y="-63"/>
            <a:chExt cx="3160" cy="822"/>
          </a:xfrm>
        </p:grpSpPr>
        <p:sp>
          <p:nvSpPr>
            <p:cNvPr id="37895"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0" name="Rectangle 1"/>
          <p:cNvSpPr>
            <a:spLocks noChangeArrowheads="1"/>
          </p:cNvSpPr>
          <p:nvPr/>
        </p:nvSpPr>
        <p:spPr bwMode="auto">
          <a:xfrm>
            <a:off x="323850" y="894566"/>
            <a:ext cx="8001000" cy="3970318"/>
          </a:xfrm>
          <a:prstGeom prst="rect">
            <a:avLst/>
          </a:prstGeom>
          <a:noFill/>
          <a:ln w="9525">
            <a:noFill/>
            <a:miter lim="800000"/>
            <a:headEnd/>
            <a:tailEnd/>
          </a:ln>
        </p:spPr>
        <p:txBody>
          <a:bodyPr anchor="ctr">
            <a:spAutoFit/>
          </a:bodyPr>
          <a:lstStyle/>
          <a:p>
            <a:pPr>
              <a:buFont typeface="Wingdings" pitchFamily="2" charset="2"/>
              <a:buNone/>
              <a:defRPr/>
            </a:pPr>
            <a:r>
              <a:rPr lang="en-US" altLang="zh-CN" sz="2400" b="1" dirty="0">
                <a:solidFill>
                  <a:schemeClr val="tx1">
                    <a:lumMod val="95000"/>
                    <a:lumOff val="5000"/>
                  </a:schemeClr>
                </a:solidFill>
                <a:latin typeface="宋体" pitchFamily="2" charset="-122"/>
                <a:cs typeface="Times New Roman" pitchFamily="18" charset="0"/>
              </a:rPr>
              <a:t>1.</a:t>
            </a:r>
            <a:r>
              <a:rPr lang="zh-CN" altLang="en-US" sz="2400" b="1" dirty="0">
                <a:latin typeface="宋体" pitchFamily="2" charset="-122"/>
              </a:rPr>
              <a:t>作者为何“</a:t>
            </a:r>
            <a:r>
              <a:rPr lang="zh-CN" altLang="en-US" sz="2400" b="1" dirty="0">
                <a:latin typeface="楷体" panose="02010609060101010101" pitchFamily="49" charset="-122"/>
                <a:ea typeface="楷体" panose="02010609060101010101" pitchFamily="49" charset="-122"/>
              </a:rPr>
              <a:t>寄愁心与明月</a:t>
            </a:r>
            <a:r>
              <a:rPr lang="zh-CN" altLang="en-US" sz="2400" b="1" dirty="0">
                <a:latin typeface="宋体" pitchFamily="2" charset="-122"/>
              </a:rPr>
              <a:t>”？运用了什么修辞手法？</a:t>
            </a:r>
          </a:p>
          <a:p>
            <a:pPr>
              <a:defRPr/>
            </a:pPr>
            <a:endParaRPr lang="en-US" altLang="zh-CN" sz="2400" b="1" dirty="0">
              <a:solidFill>
                <a:schemeClr val="tx1">
                  <a:lumMod val="95000"/>
                  <a:lumOff val="5000"/>
                </a:schemeClr>
              </a:solidFill>
              <a:latin typeface="宋体" pitchFamily="2" charset="-122"/>
              <a:cs typeface="Times New Roman" pitchFamily="18" charset="0"/>
            </a:endParaRPr>
          </a:p>
          <a:p>
            <a:pPr>
              <a:defRPr/>
            </a:pPr>
            <a:endParaRPr lang="en-US" altLang="zh-CN" sz="2400" b="1" dirty="0">
              <a:solidFill>
                <a:schemeClr val="tx1">
                  <a:lumMod val="95000"/>
                  <a:lumOff val="5000"/>
                </a:schemeClr>
              </a:solidFill>
              <a:latin typeface="宋体" pitchFamily="2" charset="-122"/>
              <a:cs typeface="宋体" pitchFamily="2" charset="-122"/>
            </a:endParaRPr>
          </a:p>
          <a:p>
            <a:pPr>
              <a:lnSpc>
                <a:spcPct val="150000"/>
              </a:lnSpc>
              <a:defRPr/>
            </a:pPr>
            <a:r>
              <a:rPr lang="zh-CN" altLang="en-US" sz="2400" b="1" dirty="0">
                <a:solidFill>
                  <a:schemeClr val="tx1">
                    <a:lumMod val="95000"/>
                    <a:lumOff val="5000"/>
                  </a:schemeClr>
                </a:solidFill>
                <a:latin typeface="宋体" pitchFamily="2" charset="-122"/>
                <a:cs typeface="Times New Roman" pitchFamily="18" charset="0"/>
              </a:rPr>
              <a:t>　</a:t>
            </a:r>
            <a:endParaRPr lang="en-US" altLang="zh-CN" sz="2400" b="1" dirty="0">
              <a:solidFill>
                <a:schemeClr val="tx1">
                  <a:lumMod val="95000"/>
                  <a:lumOff val="5000"/>
                </a:schemeClr>
              </a:solidFill>
              <a:latin typeface="宋体" pitchFamily="2" charset="-122"/>
              <a:cs typeface="Times New Roman" pitchFamily="18" charset="0"/>
            </a:endParaRPr>
          </a:p>
          <a:p>
            <a:pPr>
              <a:lnSpc>
                <a:spcPct val="150000"/>
              </a:lnSpc>
              <a:defRPr/>
            </a:pPr>
            <a:endParaRPr lang="en-US" altLang="zh-CN" sz="2400" b="1" dirty="0">
              <a:solidFill>
                <a:schemeClr val="tx1">
                  <a:lumMod val="95000"/>
                  <a:lumOff val="5000"/>
                </a:schemeClr>
              </a:solidFill>
              <a:latin typeface="宋体" pitchFamily="2" charset="-122"/>
              <a:cs typeface="Times New Roman" pitchFamily="18" charset="0"/>
            </a:endParaRPr>
          </a:p>
          <a:p>
            <a:pPr>
              <a:lnSpc>
                <a:spcPct val="150000"/>
              </a:lnSpc>
              <a:defRPr/>
            </a:pPr>
            <a:endParaRPr lang="en-US" altLang="zh-CN" sz="2400" b="1" dirty="0" smtClean="0">
              <a:solidFill>
                <a:schemeClr val="tx1">
                  <a:lumMod val="95000"/>
                  <a:lumOff val="5000"/>
                </a:schemeClr>
              </a:solidFill>
              <a:latin typeface="宋体" pitchFamily="2" charset="-122"/>
              <a:cs typeface="Times New Roman" pitchFamily="18" charset="0"/>
            </a:endParaRPr>
          </a:p>
          <a:p>
            <a:pPr>
              <a:lnSpc>
                <a:spcPct val="150000"/>
              </a:lnSpc>
              <a:defRPr/>
            </a:pPr>
            <a:r>
              <a:rPr lang="en-US" altLang="zh-CN" sz="2400" b="1" dirty="0" smtClean="0">
                <a:solidFill>
                  <a:schemeClr val="tx1">
                    <a:lumMod val="95000"/>
                    <a:lumOff val="5000"/>
                  </a:schemeClr>
                </a:solidFill>
                <a:latin typeface="宋体" pitchFamily="2" charset="-122"/>
                <a:cs typeface="Times New Roman" pitchFamily="18" charset="0"/>
              </a:rPr>
              <a:t>2</a:t>
            </a:r>
            <a:r>
              <a:rPr lang="en-US" altLang="zh-CN" sz="2400" b="1" dirty="0">
                <a:solidFill>
                  <a:schemeClr val="tx1">
                    <a:lumMod val="95000"/>
                    <a:lumOff val="5000"/>
                  </a:schemeClr>
                </a:solidFill>
                <a:latin typeface="宋体" pitchFamily="2" charset="-122"/>
                <a:cs typeface="Times New Roman" pitchFamily="18" charset="0"/>
              </a:rPr>
              <a:t>.</a:t>
            </a:r>
            <a:r>
              <a:rPr lang="zh-CN" altLang="en-US" sz="2400" b="1" dirty="0">
                <a:solidFill>
                  <a:schemeClr val="tx1">
                    <a:lumMod val="95000"/>
                    <a:lumOff val="5000"/>
                  </a:schemeClr>
                </a:solidFill>
                <a:latin typeface="宋体" pitchFamily="2" charset="-122"/>
                <a:cs typeface="Times New Roman" pitchFamily="18" charset="0"/>
              </a:rPr>
              <a:t>你从哪些诗句可看出龙标这被贬之地极偏远</a:t>
            </a:r>
            <a:r>
              <a:rPr lang="en-US" altLang="zh-CN" sz="2400" b="1" dirty="0">
                <a:solidFill>
                  <a:schemeClr val="tx1">
                    <a:lumMod val="95000"/>
                    <a:lumOff val="5000"/>
                  </a:schemeClr>
                </a:solidFill>
                <a:latin typeface="宋体" pitchFamily="2" charset="-122"/>
                <a:cs typeface="Times New Roman" pitchFamily="18" charset="0"/>
              </a:rPr>
              <a:t>?</a:t>
            </a:r>
            <a:endParaRPr lang="en-US" altLang="zh-CN" sz="2400" b="1" dirty="0">
              <a:solidFill>
                <a:schemeClr val="tx1">
                  <a:lumMod val="95000"/>
                  <a:lumOff val="5000"/>
                </a:schemeClr>
              </a:solidFill>
              <a:latin typeface="宋体" pitchFamily="2" charset="-122"/>
              <a:cs typeface="宋体" pitchFamily="2" charset="-122"/>
            </a:endParaRPr>
          </a:p>
          <a:p>
            <a:pPr>
              <a:lnSpc>
                <a:spcPct val="150000"/>
              </a:lnSpc>
              <a:defRPr/>
            </a:pPr>
            <a:r>
              <a:rPr lang="zh-CN" altLang="en-US" sz="2400" b="1" dirty="0">
                <a:solidFill>
                  <a:schemeClr val="tx1">
                    <a:lumMod val="95000"/>
                    <a:lumOff val="5000"/>
                  </a:schemeClr>
                </a:solidFill>
                <a:latin typeface="宋体" pitchFamily="2" charset="-122"/>
                <a:cs typeface="Times New Roman" pitchFamily="18" charset="0"/>
              </a:rPr>
              <a:t>　</a:t>
            </a:r>
            <a:endParaRPr lang="zh-CN" altLang="en-US" sz="2400" b="1" dirty="0">
              <a:solidFill>
                <a:schemeClr val="tx1">
                  <a:lumMod val="95000"/>
                  <a:lumOff val="5000"/>
                </a:schemeClr>
              </a:solidFill>
              <a:latin typeface="宋体" pitchFamily="2" charset="-122"/>
              <a:cs typeface="宋体" pitchFamily="2" charset="-122"/>
            </a:endParaRPr>
          </a:p>
        </p:txBody>
      </p:sp>
      <p:sp>
        <p:nvSpPr>
          <p:cNvPr id="37892" name="TextBox 8"/>
          <p:cNvSpPr txBox="1">
            <a:spLocks noChangeArrowheads="1"/>
          </p:cNvSpPr>
          <p:nvPr/>
        </p:nvSpPr>
        <p:spPr bwMode="auto">
          <a:xfrm>
            <a:off x="323850" y="483518"/>
            <a:ext cx="4643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FF0000"/>
                </a:solidFill>
                <a:latin typeface="黑体" pitchFamily="49" charset="-122"/>
                <a:ea typeface="黑体" pitchFamily="49" charset="-122"/>
              </a:rPr>
              <a:t>再读诗歌，思考以下问题：</a:t>
            </a:r>
          </a:p>
        </p:txBody>
      </p:sp>
      <p:sp>
        <p:nvSpPr>
          <p:cNvPr id="13" name="矩形 12"/>
          <p:cNvSpPr>
            <a:spLocks noChangeArrowheads="1"/>
          </p:cNvSpPr>
          <p:nvPr/>
        </p:nvSpPr>
        <p:spPr bwMode="auto">
          <a:xfrm>
            <a:off x="611560" y="4299942"/>
            <a:ext cx="70569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smtClean="0">
                <a:solidFill>
                  <a:srgbClr val="0000FF"/>
                </a:solidFill>
                <a:latin typeface="楷体" pitchFamily="49" charset="-122"/>
                <a:ea typeface="楷体" pitchFamily="49" charset="-122"/>
              </a:rPr>
              <a:t>“闻</a:t>
            </a:r>
            <a:r>
              <a:rPr lang="zh-CN" altLang="en-US" sz="2400" b="1" dirty="0">
                <a:solidFill>
                  <a:srgbClr val="0000FF"/>
                </a:solidFill>
                <a:latin typeface="楷体" pitchFamily="49" charset="-122"/>
                <a:ea typeface="楷体" pitchFamily="49" charset="-122"/>
              </a:rPr>
              <a:t>道龙标过五溪</a:t>
            </a:r>
            <a:r>
              <a:rPr lang="zh-CN" altLang="en-US" sz="2400" b="1" dirty="0" smtClean="0">
                <a:solidFill>
                  <a:srgbClr val="0000FF"/>
                </a:solidFill>
                <a:latin typeface="楷体" pitchFamily="49" charset="-122"/>
                <a:ea typeface="楷体" pitchFamily="49" charset="-122"/>
              </a:rPr>
              <a:t>”“随</a:t>
            </a:r>
            <a:r>
              <a:rPr lang="zh-CN" altLang="en-US" sz="2400" b="1" dirty="0">
                <a:solidFill>
                  <a:srgbClr val="0000FF"/>
                </a:solidFill>
                <a:latin typeface="楷体" pitchFamily="49" charset="-122"/>
                <a:ea typeface="楷体" pitchFamily="49" charset="-122"/>
              </a:rPr>
              <a:t>君直到夜郎西”。 </a:t>
            </a:r>
            <a:endParaRPr lang="zh-CN" altLang="en-US" dirty="0">
              <a:solidFill>
                <a:srgbClr val="0000FF"/>
              </a:solidFill>
              <a:latin typeface="楷体" pitchFamily="49" charset="-122"/>
              <a:ea typeface="楷体" pitchFamily="49" charset="-122"/>
            </a:endParaRPr>
          </a:p>
        </p:txBody>
      </p:sp>
      <p:sp>
        <p:nvSpPr>
          <p:cNvPr id="14" name="矩形 13"/>
          <p:cNvSpPr>
            <a:spLocks noChangeArrowheads="1"/>
          </p:cNvSpPr>
          <p:nvPr/>
        </p:nvSpPr>
        <p:spPr bwMode="auto">
          <a:xfrm>
            <a:off x="214313" y="1419622"/>
            <a:ext cx="8461375"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0000FF"/>
                </a:solidFill>
                <a:latin typeface="楷体" pitchFamily="49" charset="-122"/>
                <a:ea typeface="楷体" pitchFamily="49" charset="-122"/>
              </a:rPr>
              <a:t>    远在扬州、行止不定的诗人只好把一片深情托付给千里明月，向老友遥致思念之忧了。运用了</a:t>
            </a:r>
            <a:r>
              <a:rPr lang="zh-CN" altLang="en-US" sz="2400" b="1" dirty="0">
                <a:solidFill>
                  <a:srgbClr val="FF0000"/>
                </a:solidFill>
                <a:latin typeface="楷体" pitchFamily="49" charset="-122"/>
                <a:ea typeface="楷体" pitchFamily="49" charset="-122"/>
              </a:rPr>
              <a:t>拟人</a:t>
            </a:r>
            <a:r>
              <a:rPr lang="zh-CN" altLang="en-US" sz="2400" b="1" dirty="0">
                <a:solidFill>
                  <a:srgbClr val="0000FF"/>
                </a:solidFill>
                <a:latin typeface="楷体" pitchFamily="49" charset="-122"/>
                <a:ea typeface="楷体" pitchFamily="49" charset="-122"/>
              </a:rPr>
              <a:t>的修辞手法。</a:t>
            </a:r>
          </a:p>
          <a:p>
            <a:pPr>
              <a:lnSpc>
                <a:spcPct val="150000"/>
              </a:lnSpc>
            </a:pPr>
            <a:r>
              <a:rPr lang="zh-CN" altLang="en-US" sz="2400" b="1" dirty="0">
                <a:solidFill>
                  <a:srgbClr val="0000FF"/>
                </a:solidFill>
                <a:latin typeface="楷体" pitchFamily="49" charset="-122"/>
                <a:ea typeface="楷体" pitchFamily="49" charset="-122"/>
              </a:rPr>
              <a:t>   这里既有对老友遭遇的深刻忧虑，也有对当时现实的愤慨不平，有恳切的思念，也有热诚的关怀。 </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9"/>
          <p:cNvGrpSpPr>
            <a:grpSpLocks/>
          </p:cNvGrpSpPr>
          <p:nvPr/>
        </p:nvGrpSpPr>
        <p:grpSpPr bwMode="auto">
          <a:xfrm>
            <a:off x="28575" y="-3175"/>
            <a:ext cx="2006600" cy="522288"/>
            <a:chOff x="70" y="-63"/>
            <a:chExt cx="3160" cy="822"/>
          </a:xfrm>
        </p:grpSpPr>
        <p:sp>
          <p:nvSpPr>
            <p:cNvPr id="3891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5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1" name="菱形 5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8915" name="Rectangle 1"/>
          <p:cNvSpPr>
            <a:spLocks noChangeArrowheads="1"/>
          </p:cNvSpPr>
          <p:nvPr/>
        </p:nvSpPr>
        <p:spPr bwMode="auto">
          <a:xfrm>
            <a:off x="500063" y="642868"/>
            <a:ext cx="814387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dirty="0">
                <a:latin typeface="宋体" pitchFamily="2" charset="-122"/>
                <a:cs typeface="Times New Roman" pitchFamily="18" charset="0"/>
              </a:rPr>
              <a:t>3.</a:t>
            </a:r>
            <a:r>
              <a:rPr lang="zh-CN" altLang="en-US" sz="2400" b="1" dirty="0">
                <a:latin typeface="宋体" pitchFamily="2" charset="-122"/>
                <a:cs typeface="Times New Roman" pitchFamily="18" charset="0"/>
              </a:rPr>
              <a:t>诗中哪个</a:t>
            </a:r>
            <a:r>
              <a:rPr lang="zh-CN" altLang="en-US" sz="2400" b="1" dirty="0" smtClean="0">
                <a:latin typeface="宋体" pitchFamily="2" charset="-122"/>
                <a:cs typeface="Times New Roman" pitchFamily="18" charset="0"/>
              </a:rPr>
              <a:t>词集</a:t>
            </a:r>
            <a:r>
              <a:rPr lang="zh-CN" altLang="en-US" sz="2400" b="1" dirty="0">
                <a:latin typeface="宋体" pitchFamily="2" charset="-122"/>
                <a:cs typeface="Times New Roman" pitchFamily="18" charset="0"/>
              </a:rPr>
              <a:t>中体现了作者的感情？</a:t>
            </a:r>
            <a:endParaRPr lang="en-US" altLang="zh-CN" sz="2400" b="1" dirty="0">
              <a:latin typeface="宋体" pitchFamily="2" charset="-122"/>
            </a:endParaRPr>
          </a:p>
          <a:p>
            <a:pPr>
              <a:lnSpc>
                <a:spcPct val="150000"/>
              </a:lnSpc>
            </a:pPr>
            <a:r>
              <a:rPr lang="zh-CN" altLang="en-US" sz="2400" b="1" dirty="0">
                <a:latin typeface="宋体" pitchFamily="2" charset="-122"/>
                <a:cs typeface="Times New Roman" pitchFamily="18" charset="0"/>
              </a:rPr>
              <a:t>　</a:t>
            </a:r>
            <a:endParaRPr lang="en-US" altLang="zh-CN" sz="2400" b="1" dirty="0">
              <a:latin typeface="宋体" pitchFamily="2" charset="-122"/>
              <a:cs typeface="Times New Roman" pitchFamily="18" charset="0"/>
            </a:endParaRPr>
          </a:p>
          <a:p>
            <a:pPr>
              <a:lnSpc>
                <a:spcPct val="150000"/>
              </a:lnSpc>
            </a:pPr>
            <a:r>
              <a:rPr lang="en-US" altLang="zh-CN" sz="2400" b="1" dirty="0">
                <a:latin typeface="宋体" pitchFamily="2" charset="-122"/>
                <a:cs typeface="Times New Roman" pitchFamily="18" charset="0"/>
              </a:rPr>
              <a:t>4.</a:t>
            </a:r>
            <a:r>
              <a:rPr lang="zh-CN" altLang="en-US" sz="2400" b="1" dirty="0">
                <a:latin typeface="宋体" pitchFamily="2" charset="-122"/>
                <a:cs typeface="Times New Roman" pitchFamily="18" charset="0"/>
              </a:rPr>
              <a:t>本诗借月抒发了诗人怎样的思想感情？</a:t>
            </a:r>
            <a:endParaRPr lang="en-US" altLang="zh-CN" sz="2400" b="1" dirty="0">
              <a:latin typeface="宋体" pitchFamily="2" charset="-122"/>
            </a:endParaRPr>
          </a:p>
        </p:txBody>
      </p:sp>
      <p:pic>
        <p:nvPicPr>
          <p:cNvPr id="20" name="Picture 2" descr="C:\Users\Administrator\Desktop\下载 (9).jpg"/>
          <p:cNvPicPr>
            <a:picLocks noChangeAspect="1" noChangeArrowheads="1"/>
          </p:cNvPicPr>
          <p:nvPr/>
        </p:nvPicPr>
        <p:blipFill>
          <a:blip r:embed="rId2" cstate="print"/>
          <a:srcRect/>
          <a:stretch>
            <a:fillRect/>
          </a:stretch>
        </p:blipFill>
        <p:spPr bwMode="auto">
          <a:xfrm>
            <a:off x="6084168" y="1428742"/>
            <a:ext cx="2786082" cy="17145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36869" name="矩形 7"/>
          <p:cNvSpPr>
            <a:spLocks noChangeArrowheads="1"/>
          </p:cNvSpPr>
          <p:nvPr/>
        </p:nvSpPr>
        <p:spPr bwMode="auto">
          <a:xfrm>
            <a:off x="2595563" y="1203325"/>
            <a:ext cx="11128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FF"/>
                </a:solidFill>
                <a:latin typeface="楷体" pitchFamily="49" charset="-122"/>
                <a:ea typeface="楷体" pitchFamily="49" charset="-122"/>
              </a:rPr>
              <a:t>愁心。</a:t>
            </a:r>
            <a:endParaRPr lang="zh-CN" altLang="en-US">
              <a:solidFill>
                <a:srgbClr val="0000FF"/>
              </a:solidFill>
              <a:latin typeface="楷体" pitchFamily="49" charset="-122"/>
              <a:ea typeface="楷体" pitchFamily="49" charset="-122"/>
            </a:endParaRPr>
          </a:p>
        </p:txBody>
      </p:sp>
      <p:sp>
        <p:nvSpPr>
          <p:cNvPr id="36870" name="矩形 8"/>
          <p:cNvSpPr>
            <a:spLocks noChangeArrowheads="1"/>
          </p:cNvSpPr>
          <p:nvPr/>
        </p:nvSpPr>
        <p:spPr bwMode="auto">
          <a:xfrm>
            <a:off x="584200" y="2571750"/>
            <a:ext cx="55006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a:solidFill>
                  <a:srgbClr val="0000FF"/>
                </a:solidFill>
                <a:latin typeface="楷体" pitchFamily="49" charset="-122"/>
                <a:ea typeface="楷体" pitchFamily="49" charset="-122"/>
              </a:rPr>
              <a:t>    这首诗借月抒发了诗人对友人的思念、同情和关切之情。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 calcmode="lin" valueType="num">
                                      <p:cBhvr additive="base">
                                        <p:cTn id="7" dur="500" fill="hold"/>
                                        <p:tgtEl>
                                          <p:spTgt spid="36869"/>
                                        </p:tgtEl>
                                        <p:attrNameLst>
                                          <p:attrName>ppt_x</p:attrName>
                                        </p:attrNameLst>
                                      </p:cBhvr>
                                      <p:tavLst>
                                        <p:tav tm="0">
                                          <p:val>
                                            <p:strVal val="#ppt_x"/>
                                          </p:val>
                                        </p:tav>
                                        <p:tav tm="100000">
                                          <p:val>
                                            <p:strVal val="#ppt_x"/>
                                          </p:val>
                                        </p:tav>
                                      </p:tavLst>
                                    </p:anim>
                                    <p:anim calcmode="lin" valueType="num">
                                      <p:cBhvr additive="base">
                                        <p:cTn id="8"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70"/>
                                        </p:tgtEl>
                                        <p:attrNameLst>
                                          <p:attrName>style.visibility</p:attrName>
                                        </p:attrNameLst>
                                      </p:cBhvr>
                                      <p:to>
                                        <p:strVal val="visible"/>
                                      </p:to>
                                    </p:set>
                                    <p:anim calcmode="lin" valueType="num">
                                      <p:cBhvr additive="base">
                                        <p:cTn id="13" dur="500" fill="hold"/>
                                        <p:tgtEl>
                                          <p:spTgt spid="36870"/>
                                        </p:tgtEl>
                                        <p:attrNameLst>
                                          <p:attrName>ppt_x</p:attrName>
                                        </p:attrNameLst>
                                      </p:cBhvr>
                                      <p:tavLst>
                                        <p:tav tm="0">
                                          <p:val>
                                            <p:strVal val="#ppt_x"/>
                                          </p:val>
                                        </p:tav>
                                        <p:tav tm="100000">
                                          <p:val>
                                            <p:strVal val="#ppt_x"/>
                                          </p:val>
                                        </p:tav>
                                      </p:tavLst>
                                    </p:anim>
                                    <p:anim calcmode="lin" valueType="num">
                                      <p:cBhvr additive="base">
                                        <p:cTn id="14" dur="500" fill="hold"/>
                                        <p:tgtEl>
                                          <p:spTgt spid="368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P spid="3687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一个圆顶角并剪去另一个顶角的矩形 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13" y="1074738"/>
            <a:ext cx="9001126" cy="372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39" name="组 1"/>
          <p:cNvGrpSpPr>
            <a:grpSpLocks/>
          </p:cNvGrpSpPr>
          <p:nvPr/>
        </p:nvGrpSpPr>
        <p:grpSpPr bwMode="auto">
          <a:xfrm>
            <a:off x="500063" y="700088"/>
            <a:ext cx="2517775" cy="601662"/>
            <a:chOff x="7647436" y="3815009"/>
            <a:chExt cx="2515853" cy="601051"/>
          </a:xfrm>
        </p:grpSpPr>
        <p:sp>
          <p:nvSpPr>
            <p:cNvPr id="39946" name="文本框 30"/>
            <p:cNvSpPr txBox="1">
              <a:spLocks noChangeArrowheads="1"/>
            </p:cNvSpPr>
            <p:nvPr/>
          </p:nvSpPr>
          <p:spPr bwMode="auto">
            <a:xfrm>
              <a:off x="8613224" y="3885580"/>
              <a:ext cx="1550065" cy="45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FF"/>
                  </a:solidFill>
                  <a:latin typeface="黑体" pitchFamily="49" charset="-122"/>
                  <a:ea typeface="黑体" pitchFamily="49" charset="-122"/>
                </a:rPr>
                <a:t>方法指导</a:t>
              </a:r>
            </a:p>
          </p:txBody>
        </p:sp>
        <p:pic>
          <p:nvPicPr>
            <p:cNvPr id="39947" name="图片 9" descr="book.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7436" y="3815009"/>
              <a:ext cx="977957" cy="60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0" name="组合 14"/>
          <p:cNvGrpSpPr>
            <a:grpSpLocks/>
          </p:cNvGrpSpPr>
          <p:nvPr/>
        </p:nvGrpSpPr>
        <p:grpSpPr bwMode="auto">
          <a:xfrm>
            <a:off x="28575" y="-3175"/>
            <a:ext cx="2006600" cy="522288"/>
            <a:chOff x="70" y="-63"/>
            <a:chExt cx="3160" cy="822"/>
          </a:xfrm>
        </p:grpSpPr>
        <p:sp>
          <p:nvSpPr>
            <p:cNvPr id="3994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7"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9941" name="TextBox 13"/>
          <p:cNvSpPr txBox="1">
            <a:spLocks noChangeArrowheads="1"/>
          </p:cNvSpPr>
          <p:nvPr/>
        </p:nvSpPr>
        <p:spPr bwMode="auto">
          <a:xfrm>
            <a:off x="611188" y="1563688"/>
            <a:ext cx="8065267"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zh-CN" altLang="en-US" sz="2000" dirty="0">
                <a:latin typeface="楷体" pitchFamily="49" charset="-122"/>
                <a:ea typeface="楷体" pitchFamily="49" charset="-122"/>
              </a:rPr>
              <a:t>    </a:t>
            </a:r>
            <a:r>
              <a:rPr lang="zh-CN" altLang="en-US" sz="2000" b="1" dirty="0">
                <a:latin typeface="楷体" pitchFamily="49" charset="-122"/>
                <a:ea typeface="楷体" pitchFamily="49" charset="-122"/>
              </a:rPr>
              <a:t>古人云：诗言志。但古典诗词中往往不是直接表露思想感情，而是借助于某一种文学手段（诗化的语言等）曲折、隐晦地表达。因此，在理解古诗词时，就需要联系背景，结合手法等进行分析。</a:t>
            </a:r>
          </a:p>
          <a:p>
            <a:pPr>
              <a:lnSpc>
                <a:spcPct val="130000"/>
              </a:lnSpc>
            </a:pPr>
            <a:r>
              <a:rPr lang="en-US" altLang="zh-CN" sz="2000" b="1" dirty="0">
                <a:solidFill>
                  <a:srgbClr val="0000FF"/>
                </a:solidFill>
                <a:latin typeface="楷体" pitchFamily="49" charset="-122"/>
                <a:ea typeface="楷体" pitchFamily="49" charset="-122"/>
              </a:rPr>
              <a:t>1. </a:t>
            </a:r>
            <a:r>
              <a:rPr lang="zh-CN" altLang="en-US" sz="2000" b="1" dirty="0">
                <a:solidFill>
                  <a:srgbClr val="0000FF"/>
                </a:solidFill>
                <a:latin typeface="楷体" pitchFamily="49" charset="-122"/>
                <a:ea typeface="楷体" pitchFamily="49" charset="-122"/>
              </a:rPr>
              <a:t>根据日常文言词汇的积累，扫清字词障碍，读懂诗词的主要内容</a:t>
            </a:r>
            <a:r>
              <a:rPr lang="zh-CN" altLang="en-US" sz="2000" b="1" dirty="0" smtClean="0">
                <a:solidFill>
                  <a:srgbClr val="0000FF"/>
                </a:solidFill>
                <a:latin typeface="楷体" pitchFamily="49" charset="-122"/>
                <a:ea typeface="楷体" pitchFamily="49" charset="-122"/>
              </a:rPr>
              <a:t>。</a:t>
            </a:r>
            <a:r>
              <a:rPr lang="zh-CN" altLang="en-US" sz="2000" b="1" dirty="0" smtClean="0">
                <a:latin typeface="楷体" pitchFamily="49" charset="-122"/>
                <a:ea typeface="楷体" pitchFamily="49" charset="-122"/>
              </a:rPr>
              <a:t>应通</a:t>
            </a:r>
            <a:r>
              <a:rPr lang="zh-CN" altLang="en-US" sz="2000" b="1" dirty="0">
                <a:latin typeface="楷体" pitchFamily="49" charset="-122"/>
                <a:ea typeface="楷体" pitchFamily="49" charset="-122"/>
              </a:rPr>
              <a:t>读诗词，从整体上去理解诗词内容。对于相对较难的诗词，要耐心多读，反复推敲，以便将诗词的前后内容联系起来理解。</a:t>
            </a:r>
          </a:p>
        </p:txBody>
      </p:sp>
      <p:sp>
        <p:nvSpPr>
          <p:cNvPr id="39942" name="矩形 14"/>
          <p:cNvSpPr>
            <a:spLocks noChangeArrowheads="1"/>
          </p:cNvSpPr>
          <p:nvPr/>
        </p:nvSpPr>
        <p:spPr bwMode="auto">
          <a:xfrm>
            <a:off x="3132138" y="771525"/>
            <a:ext cx="3571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000000"/>
                </a:solidFill>
                <a:latin typeface="宋体" pitchFamily="2" charset="-122"/>
              </a:rPr>
              <a:t>如何理解古诗词的思想内容？</a:t>
            </a:r>
            <a:endParaRPr lang="zh-CN" altLang="en-US" sz="2000">
              <a:solidFill>
                <a:srgbClr val="000000"/>
              </a:solidFill>
              <a:latin typeface="宋体" pitchFamily="2" charset="-122"/>
            </a:endParaRPr>
          </a:p>
        </p:txBody>
      </p:sp>
    </p:spTree>
  </p:cSld>
  <p:clrMapOvr>
    <a:masterClrMapping/>
  </p:clrMapOvr>
  <p:transition spd="slow">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一个圆顶角并剪去另一个顶角的矩形 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975" y="784225"/>
            <a:ext cx="9324975"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3" name="组合 14"/>
          <p:cNvGrpSpPr>
            <a:grpSpLocks/>
          </p:cNvGrpSpPr>
          <p:nvPr/>
        </p:nvGrpSpPr>
        <p:grpSpPr bwMode="auto">
          <a:xfrm>
            <a:off x="28575" y="-3175"/>
            <a:ext cx="2006600" cy="522288"/>
            <a:chOff x="70" y="-63"/>
            <a:chExt cx="3160" cy="822"/>
          </a:xfrm>
        </p:grpSpPr>
        <p:sp>
          <p:nvSpPr>
            <p:cNvPr id="4096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40964" name="矩形 5"/>
          <p:cNvSpPr>
            <a:spLocks noChangeArrowheads="1"/>
          </p:cNvSpPr>
          <p:nvPr/>
        </p:nvSpPr>
        <p:spPr bwMode="auto">
          <a:xfrm>
            <a:off x="611188" y="1276350"/>
            <a:ext cx="806450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000" b="1" dirty="0">
                <a:solidFill>
                  <a:srgbClr val="0000FF"/>
                </a:solidFill>
                <a:latin typeface="楷体" pitchFamily="49" charset="-122"/>
                <a:ea typeface="楷体" pitchFamily="49" charset="-122"/>
              </a:rPr>
              <a:t>2. </a:t>
            </a:r>
            <a:r>
              <a:rPr lang="zh-CN" altLang="en-US" sz="2000" b="1" dirty="0">
                <a:solidFill>
                  <a:srgbClr val="0000FF"/>
                </a:solidFill>
                <a:latin typeface="楷体" pitchFamily="49" charset="-122"/>
                <a:ea typeface="楷体" pitchFamily="49" charset="-122"/>
              </a:rPr>
              <a:t>联系作者的生平事迹、心路历程。</a:t>
            </a:r>
            <a:r>
              <a:rPr lang="zh-CN" altLang="en-US" sz="2000" b="1" dirty="0">
                <a:solidFill>
                  <a:srgbClr val="000000"/>
                </a:solidFill>
                <a:latin typeface="楷体" pitchFamily="49" charset="-122"/>
                <a:ea typeface="楷体" pitchFamily="49" charset="-122"/>
              </a:rPr>
              <a:t>如辛弃疾曾在抗金斗争的最前线出生入死，南归后又遭到投降派的排挤和打击，所以他的词多为回忆过去如火如荼的战斗生活，或表达报国无门的愤懑情绪；而陶渊明的诗，主要描写田园风光，抒发隐逸情怀；陆游的诗多与爱国有关，渴望朝廷收复失地。</a:t>
            </a:r>
          </a:p>
          <a:p>
            <a:r>
              <a:rPr lang="en-US" altLang="zh-CN" sz="2000" b="1" dirty="0">
                <a:solidFill>
                  <a:srgbClr val="0000FF"/>
                </a:solidFill>
                <a:latin typeface="楷体" pitchFamily="49" charset="-122"/>
                <a:ea typeface="楷体" pitchFamily="49" charset="-122"/>
              </a:rPr>
              <a:t>3. </a:t>
            </a:r>
            <a:r>
              <a:rPr lang="zh-CN" altLang="en-US" sz="2000" b="1" dirty="0">
                <a:solidFill>
                  <a:srgbClr val="0000FF"/>
                </a:solidFill>
                <a:latin typeface="楷体" pitchFamily="49" charset="-122"/>
                <a:ea typeface="楷体" pitchFamily="49" charset="-122"/>
              </a:rPr>
              <a:t>重视诗题的作用。</a:t>
            </a:r>
            <a:r>
              <a:rPr lang="zh-CN" altLang="en-US" sz="2000" b="1" dirty="0">
                <a:solidFill>
                  <a:srgbClr val="000000"/>
                </a:solidFill>
                <a:latin typeface="楷体" pitchFamily="49" charset="-122"/>
                <a:ea typeface="楷体" pitchFamily="49" charset="-122"/>
              </a:rPr>
              <a:t>诗题往往对诗词的内容和情感有提示作用，有的诗题直接反映诗歌的主要内容，揭示作者的情感和情趣。但要注意词的词牌名与题目的区别。</a:t>
            </a:r>
          </a:p>
          <a:p>
            <a:r>
              <a:rPr lang="en-US" altLang="zh-CN" sz="2000" b="1" dirty="0">
                <a:solidFill>
                  <a:srgbClr val="0000FF"/>
                </a:solidFill>
                <a:latin typeface="楷体" pitchFamily="49" charset="-122"/>
                <a:ea typeface="楷体" pitchFamily="49" charset="-122"/>
              </a:rPr>
              <a:t>4. </a:t>
            </a:r>
            <a:r>
              <a:rPr lang="zh-CN" altLang="en-US" sz="2000" b="1" dirty="0">
                <a:solidFill>
                  <a:srgbClr val="0000FF"/>
                </a:solidFill>
                <a:latin typeface="楷体" pitchFamily="49" charset="-122"/>
                <a:ea typeface="楷体" pitchFamily="49" charset="-122"/>
              </a:rPr>
              <a:t>根据诗词的题材来阅读。</a:t>
            </a:r>
            <a:r>
              <a:rPr lang="zh-CN" altLang="en-US" sz="2000" b="1" dirty="0">
                <a:solidFill>
                  <a:srgbClr val="000000"/>
                </a:solidFill>
                <a:latin typeface="楷体" pitchFamily="49" charset="-122"/>
                <a:ea typeface="楷体" pitchFamily="49" charset="-122"/>
              </a:rPr>
              <a:t>不同的题材，内容自然不一样。如边塞诗以描写边塞风光，反映将士生活及报国情怀为主；田园诗往往描写美丽的自然风光，抒发作者热爱自然、向往田园生活的情感。</a:t>
            </a:r>
          </a:p>
        </p:txBody>
      </p:sp>
      <p:grpSp>
        <p:nvGrpSpPr>
          <p:cNvPr id="40965" name="组 1"/>
          <p:cNvGrpSpPr>
            <a:grpSpLocks/>
          </p:cNvGrpSpPr>
          <p:nvPr/>
        </p:nvGrpSpPr>
        <p:grpSpPr bwMode="auto">
          <a:xfrm>
            <a:off x="395288" y="530225"/>
            <a:ext cx="2517775" cy="601663"/>
            <a:chOff x="7647436" y="3815009"/>
            <a:chExt cx="2515853" cy="601051"/>
          </a:xfrm>
        </p:grpSpPr>
        <p:sp>
          <p:nvSpPr>
            <p:cNvPr id="40967" name="文本框 30"/>
            <p:cNvSpPr txBox="1">
              <a:spLocks noChangeArrowheads="1"/>
            </p:cNvSpPr>
            <p:nvPr/>
          </p:nvSpPr>
          <p:spPr bwMode="auto">
            <a:xfrm>
              <a:off x="8613224" y="3885580"/>
              <a:ext cx="1550065" cy="45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FF"/>
                  </a:solidFill>
                  <a:latin typeface="黑体" pitchFamily="49" charset="-122"/>
                  <a:ea typeface="黑体" pitchFamily="49" charset="-122"/>
                </a:rPr>
                <a:t>方法指导</a:t>
              </a:r>
            </a:p>
          </p:txBody>
        </p:sp>
        <p:pic>
          <p:nvPicPr>
            <p:cNvPr id="40968" name="图片 9" descr="book.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7436" y="3815009"/>
              <a:ext cx="977957" cy="60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66" name="矩形 14"/>
          <p:cNvSpPr>
            <a:spLocks noChangeArrowheads="1"/>
          </p:cNvSpPr>
          <p:nvPr/>
        </p:nvSpPr>
        <p:spPr bwMode="auto">
          <a:xfrm>
            <a:off x="2987675" y="658813"/>
            <a:ext cx="3571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000000"/>
                </a:solidFill>
                <a:latin typeface="宋体" pitchFamily="2" charset="-122"/>
              </a:rPr>
              <a:t>如何理解古诗词的思想内容？</a:t>
            </a:r>
            <a:endParaRPr lang="zh-CN" altLang="en-US" sz="2000">
              <a:solidFill>
                <a:srgbClr val="000000"/>
              </a:solidFill>
              <a:latin typeface="宋体" pitchFamily="2" charset="-122"/>
            </a:endParaRPr>
          </a:p>
        </p:txBody>
      </p:sp>
    </p:spTree>
  </p:cSld>
  <p:clrMapOvr>
    <a:masterClrMapping/>
  </p:clrMapOvr>
  <p:transition spd="slow">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1"/>
          <p:cNvGrpSpPr>
            <a:grpSpLocks/>
          </p:cNvGrpSpPr>
          <p:nvPr/>
        </p:nvGrpSpPr>
        <p:grpSpPr bwMode="auto">
          <a:xfrm>
            <a:off x="3333750" y="598488"/>
            <a:ext cx="1743075" cy="566737"/>
            <a:chOff x="3333750" y="598488"/>
            <a:chExt cx="1743075" cy="566737"/>
          </a:xfrm>
        </p:grpSpPr>
        <p:sp>
          <p:nvSpPr>
            <p:cNvPr id="20" name="圆角矩形 19">
              <a:extLst>
                <a:ext uri="{FF2B5EF4-FFF2-40B4-BE49-F238E27FC236}"/>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3" name="圆角矩形 22">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41996"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概括主题</a:t>
              </a:r>
            </a:p>
          </p:txBody>
        </p:sp>
      </p:grpSp>
      <p:grpSp>
        <p:nvGrpSpPr>
          <p:cNvPr id="41987" name="组合 13"/>
          <p:cNvGrpSpPr>
            <a:grpSpLocks/>
          </p:cNvGrpSpPr>
          <p:nvPr/>
        </p:nvGrpSpPr>
        <p:grpSpPr bwMode="auto">
          <a:xfrm>
            <a:off x="28575" y="-20638"/>
            <a:ext cx="2006600" cy="522288"/>
            <a:chOff x="70" y="-63"/>
            <a:chExt cx="3160" cy="822"/>
          </a:xfrm>
        </p:grpSpPr>
        <p:sp>
          <p:nvSpPr>
            <p:cNvPr id="4198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课堂小结</a:t>
              </a: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3" name="文本框 11"/>
          <p:cNvSpPr txBox="1"/>
          <p:nvPr/>
        </p:nvSpPr>
        <p:spPr>
          <a:xfrm>
            <a:off x="996950" y="1538288"/>
            <a:ext cx="7175450" cy="2677656"/>
          </a:xfrm>
          <a:prstGeom prst="rect">
            <a:avLst/>
          </a:prstGeom>
          <a:noFill/>
        </p:spPr>
        <p:txBody>
          <a:bodyPr wrap="square">
            <a:spAutoFit/>
          </a:bodyPr>
          <a:lstStyle/>
          <a:p>
            <a:pPr>
              <a:lnSpc>
                <a:spcPct val="150000"/>
              </a:lnSpc>
              <a:defRPr/>
            </a:pPr>
            <a:r>
              <a:rPr lang="zh-CN" altLang="en-US" sz="2800" b="1" dirty="0">
                <a:solidFill>
                  <a:schemeClr val="tx1">
                    <a:lumMod val="95000"/>
                    <a:lumOff val="5000"/>
                  </a:schemeClr>
                </a:solidFill>
                <a:latin typeface="楷体" pitchFamily="49" charset="-122"/>
                <a:ea typeface="楷体" pitchFamily="49" charset="-122"/>
              </a:rPr>
              <a:t>    诗人以形象的思维方式，通过对暮春时节特定景物的描写，借明月来</a:t>
            </a:r>
            <a:r>
              <a:rPr lang="zh-CN" altLang="en-US" sz="2800" b="1" dirty="0">
                <a:solidFill>
                  <a:schemeClr val="tx1">
                    <a:lumMod val="95000"/>
                    <a:lumOff val="5000"/>
                  </a:schemeClr>
                </a:solidFill>
                <a:uFill>
                  <a:solidFill>
                    <a:srgbClr val="FF0000"/>
                  </a:solidFill>
                </a:uFill>
                <a:latin typeface="楷体" pitchFamily="49" charset="-122"/>
                <a:ea typeface="楷体" pitchFamily="49" charset="-122"/>
              </a:rPr>
              <a:t>表达对友人不幸遭遇的深切同情以及对友人的关切、安慰之情</a:t>
            </a:r>
            <a:r>
              <a:rPr lang="zh-CN" altLang="en-US" sz="2800" b="1" dirty="0">
                <a:solidFill>
                  <a:schemeClr val="tx1">
                    <a:lumMod val="95000"/>
                    <a:lumOff val="5000"/>
                  </a:schemeClr>
                </a:solidFill>
                <a:latin typeface="楷体" pitchFamily="49" charset="-122"/>
                <a:ea typeface="楷体" pitchFamily="49" charset="-122"/>
              </a:rPr>
              <a:t>。</a:t>
            </a: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组合 8"/>
          <p:cNvGrpSpPr>
            <a:grpSpLocks/>
          </p:cNvGrpSpPr>
          <p:nvPr/>
        </p:nvGrpSpPr>
        <p:grpSpPr bwMode="auto">
          <a:xfrm>
            <a:off x="0" y="31750"/>
            <a:ext cx="2051050" cy="523875"/>
            <a:chOff x="0" y="-63"/>
            <a:chExt cx="3231" cy="824"/>
          </a:xfrm>
        </p:grpSpPr>
        <p:sp>
          <p:nvSpPr>
            <p:cNvPr id="615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10"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147" name="Rectangle 1"/>
          <p:cNvSpPr>
            <a:spLocks noChangeArrowheads="1"/>
          </p:cNvSpPr>
          <p:nvPr/>
        </p:nvSpPr>
        <p:spPr bwMode="auto">
          <a:xfrm>
            <a:off x="539750" y="1104900"/>
            <a:ext cx="8280400" cy="355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en-US" sz="2000" b="1" dirty="0">
                <a:solidFill>
                  <a:srgbClr val="000000"/>
                </a:solidFill>
                <a:latin typeface="楷体" pitchFamily="49" charset="-122"/>
                <a:ea typeface="楷体" pitchFamily="49" charset="-122"/>
              </a:rPr>
              <a:t>诗歌按时代分为古体诗、近体诗和新诗；按表达方式分为叙事诗和抒情诗。</a:t>
            </a:r>
            <a:endParaRPr lang="zh-CN" altLang="en-US" sz="2000" b="1" dirty="0">
              <a:latin typeface="楷体" pitchFamily="49" charset="-122"/>
              <a:ea typeface="楷体" pitchFamily="49" charset="-122"/>
            </a:endParaRPr>
          </a:p>
          <a:p>
            <a:pPr>
              <a:lnSpc>
                <a:spcPct val="125000"/>
              </a:lnSpc>
            </a:pPr>
            <a:r>
              <a:rPr lang="en-US" altLang="zh-CN" sz="2000" b="1" dirty="0">
                <a:solidFill>
                  <a:srgbClr val="FF0000"/>
                </a:solidFill>
                <a:latin typeface="楷体" pitchFamily="49" charset="-122"/>
                <a:ea typeface="楷体" pitchFamily="49" charset="-122"/>
              </a:rPr>
              <a:t>1.</a:t>
            </a:r>
            <a:r>
              <a:rPr lang="zh-CN" altLang="en-US" sz="2000" b="1" dirty="0">
                <a:solidFill>
                  <a:srgbClr val="FF0000"/>
                </a:solidFill>
                <a:latin typeface="楷体" pitchFamily="49" charset="-122"/>
                <a:ea typeface="楷体" pitchFamily="49" charset="-122"/>
              </a:rPr>
              <a:t>古体诗。</a:t>
            </a:r>
          </a:p>
          <a:p>
            <a:pPr>
              <a:lnSpc>
                <a:spcPct val="125000"/>
              </a:lnSpc>
            </a:pPr>
            <a:r>
              <a:rPr lang="zh-CN" altLang="en-US" sz="2000" b="1" dirty="0">
                <a:solidFill>
                  <a:srgbClr val="000000"/>
                </a:solidFill>
                <a:latin typeface="楷体" pitchFamily="49" charset="-122"/>
                <a:ea typeface="楷体" pitchFamily="49" charset="-122"/>
              </a:rPr>
              <a:t>又称“古诗”“古风”</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指唐以前</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主要是汉魏</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的诗歌和模仿唐以前的诗歌创作的作品。它由民歌发展而来</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不求对仗、平仄</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用韵自由。中唐的白居易、元稹用乐府的形式写新题</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称新乐府</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仍属古体诗的范围。</a:t>
            </a:r>
            <a:endParaRPr lang="zh-CN" altLang="en-US" sz="2000" b="1" dirty="0">
              <a:latin typeface="楷体" pitchFamily="49" charset="-122"/>
              <a:ea typeface="楷体" pitchFamily="49" charset="-122"/>
            </a:endParaRPr>
          </a:p>
          <a:p>
            <a:pPr>
              <a:lnSpc>
                <a:spcPct val="125000"/>
              </a:lnSpc>
            </a:pPr>
            <a:r>
              <a:rPr lang="en-US" altLang="zh-CN" sz="2000" b="1" dirty="0">
                <a:solidFill>
                  <a:srgbClr val="FF0000"/>
                </a:solidFill>
                <a:latin typeface="楷体" pitchFamily="49" charset="-122"/>
                <a:ea typeface="楷体" pitchFamily="49" charset="-122"/>
              </a:rPr>
              <a:t>2.</a:t>
            </a:r>
            <a:r>
              <a:rPr lang="zh-CN" altLang="en-US" sz="2000" b="1" dirty="0">
                <a:solidFill>
                  <a:srgbClr val="FF0000"/>
                </a:solidFill>
                <a:latin typeface="楷体" pitchFamily="49" charset="-122"/>
                <a:ea typeface="楷体" pitchFamily="49" charset="-122"/>
              </a:rPr>
              <a:t>近体诗。</a:t>
            </a:r>
          </a:p>
          <a:p>
            <a:pPr>
              <a:lnSpc>
                <a:spcPct val="125000"/>
              </a:lnSpc>
            </a:pPr>
            <a:r>
              <a:rPr lang="zh-CN" altLang="en-US" sz="2000" b="1" dirty="0">
                <a:solidFill>
                  <a:srgbClr val="000000"/>
                </a:solidFill>
                <a:latin typeface="楷体" pitchFamily="49" charset="-122"/>
                <a:ea typeface="楷体" pitchFamily="49" charset="-122"/>
              </a:rPr>
              <a:t>与古体诗相对的一种诗歌样式</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又称“今体诗”“格律诗”。句数、字数、平仄、用韵都有严格的规定。分律诗和绝句两类。</a:t>
            </a:r>
            <a:endParaRPr lang="en-US" altLang="zh-CN" sz="2000" b="1" dirty="0">
              <a:solidFill>
                <a:srgbClr val="000000"/>
              </a:solidFill>
              <a:latin typeface="楷体" pitchFamily="49" charset="-122"/>
              <a:ea typeface="楷体" pitchFamily="49" charset="-122"/>
            </a:endParaRPr>
          </a:p>
        </p:txBody>
      </p:sp>
      <p:sp>
        <p:nvSpPr>
          <p:cNvPr id="8" name="圆角矩形 7">
            <a:extLst>
              <a:ext uri="{FF2B5EF4-FFF2-40B4-BE49-F238E27FC236}"/>
            </a:extLst>
          </p:cNvPr>
          <p:cNvSpPr/>
          <p:nvPr/>
        </p:nvSpPr>
        <p:spPr bwMode="auto">
          <a:xfrm rot="555800">
            <a:off x="4657725" y="588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9" name="圆角矩形 8">
            <a:extLst>
              <a:ext uri="{FF2B5EF4-FFF2-40B4-BE49-F238E27FC236}"/>
            </a:extLst>
          </p:cNvPr>
          <p:cNvSpPr/>
          <p:nvPr/>
        </p:nvSpPr>
        <p:spPr bwMode="auto">
          <a:xfrm rot="20470821">
            <a:off x="4295775" y="595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 name="圆角矩形 11">
            <a:extLst>
              <a:ext uri="{FF2B5EF4-FFF2-40B4-BE49-F238E27FC236}"/>
            </a:extLst>
          </p:cNvPr>
          <p:cNvSpPr/>
          <p:nvPr/>
        </p:nvSpPr>
        <p:spPr bwMode="auto">
          <a:xfrm rot="319204">
            <a:off x="3876675" y="595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schemeClr val="bg1"/>
              </a:solidFill>
            </a:endParaRPr>
          </a:p>
        </p:txBody>
      </p:sp>
      <p:sp>
        <p:nvSpPr>
          <p:cNvPr id="13" name="圆角矩形 12">
            <a:extLst>
              <a:ext uri="{FF2B5EF4-FFF2-40B4-BE49-F238E27FC236}"/>
            </a:extLst>
          </p:cNvPr>
          <p:cNvSpPr/>
          <p:nvPr/>
        </p:nvSpPr>
        <p:spPr bwMode="auto">
          <a:xfrm rot="21148334">
            <a:off x="3467100" y="603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152" name="矩形 1"/>
          <p:cNvSpPr>
            <a:spLocks noChangeArrowheads="1"/>
          </p:cNvSpPr>
          <p:nvPr/>
        </p:nvSpPr>
        <p:spPr bwMode="auto">
          <a:xfrm>
            <a:off x="3362325" y="487363"/>
            <a:ext cx="1785938"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了解诗歌</a:t>
            </a:r>
          </a:p>
        </p:txBody>
      </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组合 8"/>
          <p:cNvGrpSpPr>
            <a:grpSpLocks/>
          </p:cNvGrpSpPr>
          <p:nvPr/>
        </p:nvGrpSpPr>
        <p:grpSpPr bwMode="auto">
          <a:xfrm>
            <a:off x="34925" y="-20638"/>
            <a:ext cx="2008188" cy="523876"/>
            <a:chOff x="70" y="-63"/>
            <a:chExt cx="3161" cy="824"/>
          </a:xfrm>
        </p:grpSpPr>
        <p:sp>
          <p:nvSpPr>
            <p:cNvPr id="4301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43011" name="矩形 7"/>
          <p:cNvSpPr>
            <a:spLocks noChangeArrowheads="1"/>
          </p:cNvSpPr>
          <p:nvPr/>
        </p:nvSpPr>
        <p:spPr bwMode="auto">
          <a:xfrm>
            <a:off x="285750" y="642938"/>
            <a:ext cx="8467725"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ts val="600"/>
              </a:spcBef>
            </a:pPr>
            <a:r>
              <a:rPr lang="en-US" altLang="zh-CN" sz="2800" b="1" dirty="0">
                <a:solidFill>
                  <a:srgbClr val="FF0000"/>
                </a:solidFill>
                <a:latin typeface="宋体" pitchFamily="2" charset="-122"/>
              </a:rPr>
              <a:t>❶</a:t>
            </a:r>
            <a:r>
              <a:rPr lang="zh-CN" altLang="en-US" sz="2800" b="1" dirty="0" smtClean="0">
                <a:solidFill>
                  <a:srgbClr val="FF0000"/>
                </a:solidFill>
                <a:latin typeface="宋体" pitchFamily="2" charset="-122"/>
              </a:rPr>
              <a:t>融</a:t>
            </a:r>
            <a:r>
              <a:rPr lang="zh-CN" altLang="en-US" sz="2800" b="1" dirty="0">
                <a:solidFill>
                  <a:srgbClr val="FF0000"/>
                </a:solidFill>
                <a:latin typeface="宋体" pitchFamily="2" charset="-122"/>
              </a:rPr>
              <a:t>情入景，景中见情，情景交融。</a:t>
            </a:r>
            <a:endParaRPr lang="en-US" altLang="zh-CN" sz="2800" b="1" dirty="0">
              <a:solidFill>
                <a:srgbClr val="FF0000"/>
              </a:solidFill>
              <a:latin typeface="宋体" pitchFamily="2" charset="-122"/>
            </a:endParaRPr>
          </a:p>
          <a:p>
            <a:pPr eaLnBrk="1" hangingPunct="1">
              <a:lnSpc>
                <a:spcPct val="120000"/>
              </a:lnSpc>
              <a:spcBef>
                <a:spcPts val="600"/>
              </a:spcBef>
            </a:pPr>
            <a:r>
              <a:rPr lang="zh-CN" altLang="en-US" sz="2800" b="1" dirty="0">
                <a:latin typeface="楷体" pitchFamily="49" charset="-122"/>
                <a:ea typeface="楷体" pitchFamily="49" charset="-122"/>
              </a:rPr>
              <a:t>    诗中的杨花、子规都是渲染气氛的物象，展示了凄楚、黯淡的氛围。诗人以此烘托悲苦的心情。</a:t>
            </a:r>
          </a:p>
        </p:txBody>
      </p:sp>
      <p:sp>
        <p:nvSpPr>
          <p:cNvPr id="43012" name="矩形 8"/>
          <p:cNvSpPr>
            <a:spLocks noChangeArrowheads="1"/>
          </p:cNvSpPr>
          <p:nvPr/>
        </p:nvSpPr>
        <p:spPr bwMode="auto">
          <a:xfrm>
            <a:off x="357188" y="2428875"/>
            <a:ext cx="8467725" cy="22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ts val="600"/>
              </a:spcBef>
            </a:pPr>
            <a:r>
              <a:rPr lang="zh-CN" altLang="en-US" sz="2800" b="1" dirty="0">
                <a:solidFill>
                  <a:srgbClr val="FF0000"/>
                </a:solidFill>
                <a:latin typeface="宋体" panose="02010600030101010101" pitchFamily="2" charset="-122"/>
                <a:sym typeface="+mn-ea"/>
              </a:rPr>
              <a:t>❷</a:t>
            </a:r>
            <a:r>
              <a:rPr lang="zh-CN" altLang="en-US" sz="2800" b="1" dirty="0" smtClean="0">
                <a:solidFill>
                  <a:srgbClr val="FF0000"/>
                </a:solidFill>
                <a:latin typeface="宋体" pitchFamily="2" charset="-122"/>
              </a:rPr>
              <a:t>客</a:t>
            </a:r>
            <a:r>
              <a:rPr lang="zh-CN" altLang="en-US" sz="2800" b="1" dirty="0">
                <a:solidFill>
                  <a:srgbClr val="FF0000"/>
                </a:solidFill>
                <a:latin typeface="宋体" pitchFamily="2" charset="-122"/>
              </a:rPr>
              <a:t>观事物人格化，抒情强烈深沉。</a:t>
            </a:r>
            <a:endParaRPr lang="en-US" altLang="zh-CN" sz="2800" b="1" dirty="0">
              <a:solidFill>
                <a:srgbClr val="FF0000"/>
              </a:solidFill>
              <a:latin typeface="宋体" pitchFamily="2" charset="-122"/>
            </a:endParaRPr>
          </a:p>
          <a:p>
            <a:pPr eaLnBrk="1" hangingPunct="1">
              <a:lnSpc>
                <a:spcPct val="120000"/>
              </a:lnSpc>
              <a:spcBef>
                <a:spcPts val="600"/>
              </a:spcBef>
            </a:pPr>
            <a:r>
              <a:rPr lang="zh-CN" altLang="en-US" sz="2800" b="1" dirty="0">
                <a:latin typeface="楷体" pitchFamily="49" charset="-122"/>
                <a:ea typeface="楷体" pitchFamily="49" charset="-122"/>
              </a:rPr>
              <a:t>    将“愁心”寄予明月，化抽象情感为具体物象，体现了诗歌的浪漫主义色彩。抒发了诗人对友人的同情、关切之情。</a:t>
            </a:r>
          </a:p>
        </p:txBody>
      </p:sp>
    </p:spTree>
  </p:cSld>
  <p:clrMapOvr>
    <a:masterClrMapping/>
  </p:clrMapOvr>
  <p:transition spd="slow">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组合 35"/>
          <p:cNvGrpSpPr>
            <a:grpSpLocks/>
          </p:cNvGrpSpPr>
          <p:nvPr/>
        </p:nvGrpSpPr>
        <p:grpSpPr bwMode="auto">
          <a:xfrm>
            <a:off x="44450" y="-20638"/>
            <a:ext cx="2006600" cy="523876"/>
            <a:chOff x="70" y="-63"/>
            <a:chExt cx="3161" cy="824"/>
          </a:xfrm>
        </p:grpSpPr>
        <p:sp>
          <p:nvSpPr>
            <p:cNvPr id="4403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板书设计</a:t>
              </a:r>
            </a:p>
          </p:txBody>
        </p:sp>
        <p:cxnSp>
          <p:nvCxnSpPr>
            <p:cNvPr id="3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9" name="菱形 3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4035" name="Rectangle 1"/>
          <p:cNvSpPr>
            <a:spLocks noChangeArrowheads="1"/>
          </p:cNvSpPr>
          <p:nvPr/>
        </p:nvSpPr>
        <p:spPr bwMode="auto">
          <a:xfrm>
            <a:off x="2357438" y="857250"/>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2400">
                <a:solidFill>
                  <a:srgbClr val="000000"/>
                </a:solidFill>
                <a:latin typeface="黑体" pitchFamily="49" charset="-122"/>
                <a:ea typeface="黑体" pitchFamily="49" charset="-122"/>
              </a:rPr>
              <a:t>闻王昌龄左迁龙标遥有此寄</a:t>
            </a:r>
            <a:endParaRPr lang="zh-CN" altLang="en-US" sz="2400">
              <a:latin typeface="黑体" pitchFamily="49" charset="-122"/>
              <a:ea typeface="黑体" pitchFamily="49" charset="-122"/>
            </a:endParaRPr>
          </a:p>
          <a:p>
            <a:pPr algn="ctr">
              <a:lnSpc>
                <a:spcPct val="150000"/>
              </a:lnSpc>
            </a:pPr>
            <a:r>
              <a:rPr lang="zh-CN" altLang="en-US" sz="2400">
                <a:solidFill>
                  <a:srgbClr val="000000"/>
                </a:solidFill>
                <a:latin typeface="黑体" pitchFamily="49" charset="-122"/>
                <a:ea typeface="黑体" pitchFamily="49" charset="-122"/>
              </a:rPr>
              <a:t>　</a:t>
            </a:r>
            <a:r>
              <a:rPr lang="zh-CN" altLang="en-US" sz="2000">
                <a:solidFill>
                  <a:srgbClr val="000000"/>
                </a:solidFill>
                <a:latin typeface="黑体" pitchFamily="49" charset="-122"/>
                <a:ea typeface="黑体" pitchFamily="49" charset="-122"/>
              </a:rPr>
              <a:t>                          李　白</a:t>
            </a:r>
            <a:endParaRPr lang="zh-CN" altLang="en-US" sz="2000">
              <a:latin typeface="黑体" pitchFamily="49" charset="-122"/>
              <a:ea typeface="黑体" pitchFamily="49" charset="-122"/>
            </a:endParaRPr>
          </a:p>
        </p:txBody>
      </p:sp>
      <p:sp>
        <p:nvSpPr>
          <p:cNvPr id="44036" name="Rectangle 2"/>
          <p:cNvSpPr>
            <a:spLocks noChangeArrowheads="1"/>
          </p:cNvSpPr>
          <p:nvPr/>
        </p:nvSpPr>
        <p:spPr bwMode="auto">
          <a:xfrm>
            <a:off x="1571625" y="2000250"/>
            <a:ext cx="35909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a:solidFill>
                  <a:srgbClr val="000000"/>
                </a:solidFill>
                <a:latin typeface="楷体" pitchFamily="49" charset="-122"/>
                <a:ea typeface="楷体" pitchFamily="49" charset="-122"/>
              </a:rPr>
              <a:t> </a:t>
            </a:r>
            <a:r>
              <a:rPr lang="zh-CN" altLang="en-US" sz="2400" b="1">
                <a:solidFill>
                  <a:srgbClr val="000000"/>
                </a:solidFill>
                <a:latin typeface="楷体" pitchFamily="49" charset="-122"/>
                <a:ea typeface="楷体" pitchFamily="49" charset="-122"/>
              </a:rPr>
              <a:t>写景点时令</a:t>
            </a:r>
            <a:r>
              <a:rPr lang="en-US" altLang="zh-CN" sz="2400" b="1">
                <a:solidFill>
                  <a:srgbClr val="000000"/>
                </a:solidFill>
                <a:latin typeface="楷体" pitchFamily="49" charset="-122"/>
                <a:ea typeface="楷体" pitchFamily="49" charset="-122"/>
              </a:rPr>
              <a:t>---</a:t>
            </a:r>
            <a:r>
              <a:rPr lang="zh-CN" altLang="en-US" sz="2400" b="1">
                <a:solidFill>
                  <a:srgbClr val="000000"/>
                </a:solidFill>
                <a:latin typeface="楷体" pitchFamily="49" charset="-122"/>
                <a:ea typeface="楷体" pitchFamily="49" charset="-122"/>
              </a:rPr>
              <a:t>飘零之感</a:t>
            </a:r>
            <a:endParaRPr lang="en-US" altLang="zh-CN" sz="2400" b="1">
              <a:latin typeface="楷体" pitchFamily="49" charset="-122"/>
              <a:ea typeface="楷体" pitchFamily="49" charset="-122"/>
            </a:endParaRPr>
          </a:p>
          <a:p>
            <a:pPr>
              <a:lnSpc>
                <a:spcPct val="150000"/>
              </a:lnSpc>
            </a:pPr>
            <a:r>
              <a:rPr lang="zh-CN" altLang="en-US" sz="2400" b="1">
                <a:solidFill>
                  <a:srgbClr val="000000"/>
                </a:solidFill>
                <a:latin typeface="楷体" pitchFamily="49" charset="-122"/>
                <a:ea typeface="楷体" pitchFamily="49" charset="-122"/>
              </a:rPr>
              <a:t> 叙事表惊悉</a:t>
            </a:r>
            <a:r>
              <a:rPr lang="en-US" altLang="zh-CN" sz="2400" b="1">
                <a:solidFill>
                  <a:srgbClr val="000000"/>
                </a:solidFill>
                <a:latin typeface="楷体" pitchFamily="49" charset="-122"/>
                <a:ea typeface="楷体" pitchFamily="49" charset="-122"/>
              </a:rPr>
              <a:t>---</a:t>
            </a:r>
            <a:r>
              <a:rPr lang="zh-CN" altLang="en-US" sz="2400" b="1">
                <a:solidFill>
                  <a:srgbClr val="000000"/>
                </a:solidFill>
                <a:latin typeface="楷体" pitchFamily="49" charset="-122"/>
                <a:ea typeface="楷体" pitchFamily="49" charset="-122"/>
              </a:rPr>
              <a:t>迁谪之远</a:t>
            </a:r>
            <a:endParaRPr lang="zh-CN" altLang="en-US" sz="2400" b="1">
              <a:latin typeface="楷体" pitchFamily="49" charset="-122"/>
              <a:ea typeface="楷体" pitchFamily="49" charset="-122"/>
            </a:endParaRPr>
          </a:p>
          <a:p>
            <a:pPr>
              <a:lnSpc>
                <a:spcPct val="150000"/>
              </a:lnSpc>
            </a:pPr>
            <a:r>
              <a:rPr lang="zh-CN" altLang="en-US" sz="2400" b="1">
                <a:solidFill>
                  <a:srgbClr val="000000"/>
                </a:solidFill>
                <a:latin typeface="楷体" pitchFamily="49" charset="-122"/>
                <a:ea typeface="楷体" pitchFamily="49" charset="-122"/>
              </a:rPr>
              <a:t> 抒情表牵挂</a:t>
            </a:r>
            <a:r>
              <a:rPr lang="en-US" altLang="zh-CN" sz="2400" b="1">
                <a:solidFill>
                  <a:srgbClr val="000000"/>
                </a:solidFill>
                <a:latin typeface="楷体" pitchFamily="49" charset="-122"/>
                <a:ea typeface="楷体" pitchFamily="49" charset="-122"/>
              </a:rPr>
              <a:t>---</a:t>
            </a:r>
            <a:r>
              <a:rPr lang="zh-CN" altLang="en-US" sz="2400" b="1">
                <a:solidFill>
                  <a:srgbClr val="000000"/>
                </a:solidFill>
                <a:latin typeface="楷体" pitchFamily="49" charset="-122"/>
                <a:ea typeface="楷体" pitchFamily="49" charset="-122"/>
              </a:rPr>
              <a:t>情深意长</a:t>
            </a:r>
            <a:endParaRPr lang="en-US" altLang="zh-CN" sz="2400" b="1">
              <a:latin typeface="楷体" pitchFamily="49" charset="-122"/>
              <a:ea typeface="楷体" pitchFamily="49" charset="-122"/>
            </a:endParaRPr>
          </a:p>
        </p:txBody>
      </p:sp>
      <p:sp>
        <p:nvSpPr>
          <p:cNvPr id="44037" name="Rectangle 3"/>
          <p:cNvSpPr>
            <a:spLocks noChangeArrowheads="1"/>
          </p:cNvSpPr>
          <p:nvPr/>
        </p:nvSpPr>
        <p:spPr bwMode="auto">
          <a:xfrm>
            <a:off x="5429250" y="2357438"/>
            <a:ext cx="2338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400" b="1">
                <a:solidFill>
                  <a:srgbClr val="000000"/>
                </a:solidFill>
                <a:latin typeface="楷体" pitchFamily="49" charset="-122"/>
                <a:ea typeface="楷体" pitchFamily="49" charset="-122"/>
              </a:rPr>
              <a:t>写景，隐含同情</a:t>
            </a:r>
            <a:endParaRPr lang="en-US" altLang="zh-CN" sz="2400" b="1">
              <a:solidFill>
                <a:srgbClr val="000000"/>
              </a:solidFill>
              <a:latin typeface="楷体" pitchFamily="49" charset="-122"/>
              <a:ea typeface="楷体" pitchFamily="49" charset="-122"/>
            </a:endParaRPr>
          </a:p>
          <a:p>
            <a:pPr algn="ctr"/>
            <a:r>
              <a:rPr lang="zh-CN" altLang="en-US" sz="2400" b="1">
                <a:solidFill>
                  <a:srgbClr val="000000"/>
                </a:solidFill>
                <a:latin typeface="楷体" pitchFamily="49" charset="-122"/>
                <a:ea typeface="楷体" pitchFamily="49" charset="-122"/>
              </a:rPr>
              <a:t>叙事，深切挂念</a:t>
            </a:r>
            <a:endParaRPr lang="en-US" altLang="zh-CN" sz="2400" b="1">
              <a:solidFill>
                <a:srgbClr val="000000"/>
              </a:solidFill>
              <a:latin typeface="楷体" pitchFamily="49" charset="-122"/>
              <a:ea typeface="楷体" pitchFamily="49" charset="-122"/>
            </a:endParaRPr>
          </a:p>
          <a:p>
            <a:pPr algn="ctr"/>
            <a:r>
              <a:rPr lang="zh-CN" altLang="en-US" sz="2400" b="1">
                <a:solidFill>
                  <a:srgbClr val="000000"/>
                </a:solidFill>
                <a:latin typeface="楷体" pitchFamily="49" charset="-122"/>
                <a:ea typeface="楷体" pitchFamily="49" charset="-122"/>
              </a:rPr>
              <a:t>抒情，关怀牵挂</a:t>
            </a:r>
            <a:endParaRPr lang="zh-CN" altLang="en-US" sz="2400" b="1">
              <a:latin typeface="楷体" pitchFamily="49" charset="-122"/>
              <a:ea typeface="楷体" pitchFamily="49" charset="-122"/>
            </a:endParaRPr>
          </a:p>
        </p:txBody>
      </p:sp>
      <p:sp>
        <p:nvSpPr>
          <p:cNvPr id="25" name="左大括号 24"/>
          <p:cNvSpPr/>
          <p:nvPr/>
        </p:nvSpPr>
        <p:spPr>
          <a:xfrm flipH="1">
            <a:off x="5072063" y="2286000"/>
            <a:ext cx="214312" cy="1357313"/>
          </a:xfrm>
          <a:prstGeom prst="leftBrace">
            <a:avLst>
              <a:gd name="adj1" fmla="val 8333"/>
              <a:gd name="adj2" fmla="val 5051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Box 2"/>
          <p:cNvSpPr txBox="1">
            <a:spLocks noChangeArrowheads="1"/>
          </p:cNvSpPr>
          <p:nvPr/>
        </p:nvSpPr>
        <p:spPr bwMode="auto">
          <a:xfrm>
            <a:off x="395288" y="987425"/>
            <a:ext cx="8470900"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en-US" sz="2000" b="1" dirty="0">
                <a:latin typeface="楷体" pitchFamily="49" charset="-122"/>
                <a:ea typeface="楷体" pitchFamily="49" charset="-122"/>
              </a:rPr>
              <a:t>峨眉山月半轮秋，影入平羌江水流 。</a:t>
            </a:r>
            <a:endParaRPr lang="en-US" altLang="zh-CN" sz="2000" b="1" dirty="0">
              <a:latin typeface="楷体" pitchFamily="49" charset="-122"/>
              <a:ea typeface="楷体" pitchFamily="49" charset="-122"/>
            </a:endParaRPr>
          </a:p>
          <a:p>
            <a:pPr algn="r">
              <a:lnSpc>
                <a:spcPct val="125000"/>
              </a:lnSpc>
            </a:pP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峨眉山月歌</a:t>
            </a:r>
            <a:r>
              <a:rPr lang="en-US" altLang="zh-CN" sz="2000" b="1" dirty="0">
                <a:latin typeface="楷体" pitchFamily="49" charset="-122"/>
                <a:ea typeface="楷体" pitchFamily="49" charset="-122"/>
              </a:rPr>
              <a:t>》</a:t>
            </a:r>
          </a:p>
          <a:p>
            <a:pPr>
              <a:lnSpc>
                <a:spcPct val="125000"/>
              </a:lnSpc>
            </a:pPr>
            <a:r>
              <a:rPr lang="zh-CN" altLang="en-US" sz="2000" b="1" dirty="0">
                <a:latin typeface="楷体" pitchFamily="49" charset="-122"/>
                <a:ea typeface="楷体" pitchFamily="49" charset="-122"/>
              </a:rPr>
              <a:t>小时不识月，呼作白玉盘。又疑瑶台镜，飞在青云端。</a:t>
            </a:r>
            <a:endParaRPr lang="en-US" altLang="zh-CN" sz="2000" b="1" dirty="0">
              <a:latin typeface="楷体" pitchFamily="49" charset="-122"/>
              <a:ea typeface="楷体" pitchFamily="49" charset="-122"/>
            </a:endParaRPr>
          </a:p>
          <a:p>
            <a:pPr algn="r">
              <a:lnSpc>
                <a:spcPct val="125000"/>
              </a:lnSpc>
            </a:pP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古朗月行</a:t>
            </a:r>
            <a:r>
              <a:rPr lang="en-US" altLang="zh-CN" sz="2000" b="1" dirty="0">
                <a:latin typeface="楷体" pitchFamily="49" charset="-122"/>
                <a:ea typeface="楷体" pitchFamily="49" charset="-122"/>
              </a:rPr>
              <a:t>》  </a:t>
            </a:r>
            <a:endParaRPr lang="zh-CN" altLang="en-US" sz="2000" b="1" dirty="0">
              <a:latin typeface="楷体" pitchFamily="49" charset="-122"/>
              <a:ea typeface="楷体" pitchFamily="49" charset="-122"/>
            </a:endParaRPr>
          </a:p>
          <a:p>
            <a:pPr>
              <a:lnSpc>
                <a:spcPct val="125000"/>
              </a:lnSpc>
            </a:pPr>
            <a:r>
              <a:rPr lang="zh-CN" altLang="en-US" sz="2000" b="1" dirty="0">
                <a:latin typeface="楷体" pitchFamily="49" charset="-122"/>
                <a:ea typeface="楷体" pitchFamily="49" charset="-122"/>
              </a:rPr>
              <a:t>月下飞天镜，云生结海楼。</a:t>
            </a:r>
            <a:endParaRPr lang="en-US" altLang="zh-CN" sz="2000" b="1" dirty="0">
              <a:latin typeface="楷体" pitchFamily="49" charset="-122"/>
              <a:ea typeface="楷体" pitchFamily="49" charset="-122"/>
            </a:endParaRPr>
          </a:p>
          <a:p>
            <a:pPr algn="r">
              <a:lnSpc>
                <a:spcPct val="125000"/>
              </a:lnSpc>
            </a:pP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渡荆门送别</a:t>
            </a:r>
            <a:r>
              <a:rPr lang="en-US" altLang="zh-CN" sz="2000" b="1" dirty="0">
                <a:latin typeface="楷体" pitchFamily="49" charset="-122"/>
                <a:ea typeface="楷体" pitchFamily="49" charset="-122"/>
              </a:rPr>
              <a:t>》</a:t>
            </a:r>
          </a:p>
          <a:p>
            <a:pPr>
              <a:lnSpc>
                <a:spcPct val="125000"/>
              </a:lnSpc>
            </a:pPr>
            <a:r>
              <a:rPr lang="zh-CN" altLang="en-US" sz="2000" b="1" dirty="0">
                <a:latin typeface="楷体" pitchFamily="49" charset="-122"/>
                <a:ea typeface="楷体" pitchFamily="49" charset="-122"/>
              </a:rPr>
              <a:t>花间一壶酒，独酌无相亲。举杯邀明月，对影成三人。</a:t>
            </a:r>
            <a:endParaRPr lang="en-US" altLang="zh-CN" sz="2000" b="1" dirty="0">
              <a:latin typeface="楷体" pitchFamily="49" charset="-122"/>
              <a:ea typeface="楷体" pitchFamily="49" charset="-122"/>
            </a:endParaRPr>
          </a:p>
          <a:p>
            <a:pPr algn="r">
              <a:lnSpc>
                <a:spcPct val="125000"/>
              </a:lnSpc>
            </a:pP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月下独酌</a:t>
            </a:r>
            <a:r>
              <a:rPr lang="en-US" altLang="zh-CN" sz="2000" b="1" dirty="0">
                <a:latin typeface="楷体" pitchFamily="49" charset="-122"/>
                <a:ea typeface="楷体" pitchFamily="49" charset="-122"/>
              </a:rPr>
              <a:t>》</a:t>
            </a:r>
          </a:p>
          <a:p>
            <a:pPr>
              <a:lnSpc>
                <a:spcPct val="125000"/>
              </a:lnSpc>
            </a:pPr>
            <a:r>
              <a:rPr lang="zh-CN" altLang="en-US" sz="2000" b="1" dirty="0">
                <a:latin typeface="楷体" pitchFamily="49" charset="-122"/>
                <a:ea typeface="楷体" pitchFamily="49" charset="-122"/>
              </a:rPr>
              <a:t>俱怀逸兴壮思飞，欲上青天览明月。 </a:t>
            </a:r>
            <a:endParaRPr lang="en-US" altLang="zh-CN" sz="2000" b="1" dirty="0">
              <a:latin typeface="楷体" pitchFamily="49" charset="-122"/>
              <a:ea typeface="楷体" pitchFamily="49" charset="-122"/>
            </a:endParaRPr>
          </a:p>
          <a:p>
            <a:pPr algn="r">
              <a:lnSpc>
                <a:spcPct val="125000"/>
              </a:lnSpc>
            </a:pP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宣州谢朓楼饯别校书叔云</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p:txBody>
      </p:sp>
      <p:grpSp>
        <p:nvGrpSpPr>
          <p:cNvPr id="45059" name="组合 12"/>
          <p:cNvGrpSpPr>
            <a:grpSpLocks/>
          </p:cNvGrpSpPr>
          <p:nvPr/>
        </p:nvGrpSpPr>
        <p:grpSpPr bwMode="auto">
          <a:xfrm>
            <a:off x="34925" y="-20638"/>
            <a:ext cx="2008188" cy="523876"/>
            <a:chOff x="70" y="-63"/>
            <a:chExt cx="3161" cy="824"/>
          </a:xfrm>
        </p:grpSpPr>
        <p:sp>
          <p:nvSpPr>
            <p:cNvPr id="4506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5060" name="矩形 7"/>
          <p:cNvSpPr>
            <a:spLocks noChangeArrowheads="1"/>
          </p:cNvSpPr>
          <p:nvPr/>
        </p:nvSpPr>
        <p:spPr bwMode="auto">
          <a:xfrm>
            <a:off x="3357563" y="4841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宋体" pitchFamily="2" charset="-122"/>
              </a:rPr>
              <a:t>李白诗中的月</a:t>
            </a:r>
          </a:p>
        </p:txBody>
      </p:sp>
    </p:spTree>
  </p:cSld>
  <p:clrMapOvr>
    <a:masterClrMapping/>
  </p:clrMapOvr>
  <p:transition spd="slow">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763713" y="1104900"/>
            <a:ext cx="5286375" cy="1754188"/>
          </a:xfrm>
          <a:prstGeom prst="rect">
            <a:avLst/>
          </a:prstGeom>
          <a:noFill/>
          <a:ln w="9525">
            <a:noFill/>
            <a:miter lim="800000"/>
            <a:headEnd/>
            <a:tailEnd/>
          </a:ln>
        </p:spPr>
        <p:txBody>
          <a:bodyPr>
            <a:spAutoFit/>
          </a:bodyPr>
          <a:lstStyle/>
          <a:p>
            <a:pPr eaLnBrk="1" hangingPunct="1">
              <a:lnSpc>
                <a:spcPct val="150000"/>
              </a:lnSpc>
              <a:defRPr/>
            </a:pPr>
            <a:r>
              <a:rPr lang="zh-CN" altLang="en-US" sz="2400" b="1" dirty="0">
                <a:solidFill>
                  <a:schemeClr val="tx1">
                    <a:lumMod val="95000"/>
                    <a:lumOff val="5000"/>
                  </a:schemeClr>
                </a:solidFill>
                <a:latin typeface="楷体" panose="02010609060101010101" pitchFamily="49" charset="-122"/>
                <a:ea typeface="楷体" panose="02010609060101010101" pitchFamily="49" charset="-122"/>
              </a:rPr>
              <a:t>寒雨连江夜入吴，平明送客楚山孤。</a:t>
            </a:r>
          </a:p>
          <a:p>
            <a:pPr eaLnBrk="1" hangingPunct="1">
              <a:lnSpc>
                <a:spcPct val="150000"/>
              </a:lnSpc>
              <a:defRPr/>
            </a:pPr>
            <a:r>
              <a:rPr lang="zh-CN" altLang="en-US" sz="2400" b="1" dirty="0">
                <a:solidFill>
                  <a:schemeClr val="tx1">
                    <a:lumMod val="95000"/>
                    <a:lumOff val="5000"/>
                  </a:schemeClr>
                </a:solidFill>
                <a:latin typeface="楷体" panose="02010609060101010101" pitchFamily="49" charset="-122"/>
                <a:ea typeface="楷体" panose="02010609060101010101" pitchFamily="49" charset="-122"/>
              </a:rPr>
              <a:t>洛阳亲友如相问，一片冰心在玉壶。</a:t>
            </a:r>
            <a:endParaRPr lang="en-US" altLang="zh-CN" sz="2400" b="1" dirty="0">
              <a:solidFill>
                <a:schemeClr val="tx1">
                  <a:lumMod val="95000"/>
                  <a:lumOff val="5000"/>
                </a:schemeClr>
              </a:solidFill>
              <a:latin typeface="楷体" panose="02010609060101010101" pitchFamily="49" charset="-122"/>
              <a:ea typeface="楷体" panose="02010609060101010101" pitchFamily="49" charset="-122"/>
            </a:endParaRPr>
          </a:p>
          <a:p>
            <a:pPr algn="r" eaLnBrk="1" hangingPunct="1">
              <a:lnSpc>
                <a:spcPct val="150000"/>
              </a:lnSpc>
              <a:defRPr/>
            </a:pPr>
            <a:r>
              <a:rPr lang="en-US" altLang="zh-CN" sz="2400" b="1" dirty="0">
                <a:solidFill>
                  <a:prstClr val="black">
                    <a:lumMod val="95000"/>
                    <a:lumOff val="5000"/>
                  </a:prstClr>
                </a:solidFill>
                <a:latin typeface="楷体" panose="02010609060101010101" pitchFamily="49" charset="-122"/>
                <a:ea typeface="楷体" panose="02010609060101010101" pitchFamily="49" charset="-122"/>
              </a:rPr>
              <a:t>——</a:t>
            </a:r>
            <a:r>
              <a:rPr lang="zh-CN" altLang="en-US" sz="2400" b="1" dirty="0">
                <a:solidFill>
                  <a:prstClr val="black">
                    <a:lumMod val="95000"/>
                    <a:lumOff val="5000"/>
                  </a:prstClr>
                </a:solidFill>
                <a:latin typeface="楷体" panose="02010609060101010101" pitchFamily="49" charset="-122"/>
                <a:ea typeface="楷体" panose="02010609060101010101" pitchFamily="49" charset="-122"/>
              </a:rPr>
              <a:t>《芙蓉楼送辛渐》 </a:t>
            </a:r>
            <a:r>
              <a:rPr lang="zh-CN" altLang="en-US" sz="2400" b="1" dirty="0">
                <a:solidFill>
                  <a:schemeClr val="tx1">
                    <a:lumMod val="95000"/>
                    <a:lumOff val="5000"/>
                  </a:schemeClr>
                </a:solidFill>
                <a:latin typeface="楷体" panose="02010609060101010101" pitchFamily="49" charset="-122"/>
                <a:ea typeface="楷体" panose="02010609060101010101" pitchFamily="49" charset="-122"/>
              </a:rPr>
              <a:t>     </a:t>
            </a:r>
          </a:p>
        </p:txBody>
      </p:sp>
      <p:sp>
        <p:nvSpPr>
          <p:cNvPr id="46083" name="Text Box 4"/>
          <p:cNvSpPr txBox="1">
            <a:spLocks noChangeArrowheads="1"/>
          </p:cNvSpPr>
          <p:nvPr/>
        </p:nvSpPr>
        <p:spPr bwMode="auto">
          <a:xfrm>
            <a:off x="3214688" y="455613"/>
            <a:ext cx="18573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0000"/>
                </a:solidFill>
                <a:latin typeface="宋体" pitchFamily="2" charset="-122"/>
              </a:rPr>
              <a:t>王昌龄诗歌</a:t>
            </a:r>
          </a:p>
        </p:txBody>
      </p:sp>
      <p:grpSp>
        <p:nvGrpSpPr>
          <p:cNvPr id="46084" name="组合 12"/>
          <p:cNvGrpSpPr>
            <a:grpSpLocks/>
          </p:cNvGrpSpPr>
          <p:nvPr/>
        </p:nvGrpSpPr>
        <p:grpSpPr bwMode="auto">
          <a:xfrm>
            <a:off x="34925" y="-20638"/>
            <a:ext cx="2008188" cy="523876"/>
            <a:chOff x="70" y="-63"/>
            <a:chExt cx="3161" cy="824"/>
          </a:xfrm>
        </p:grpSpPr>
        <p:sp>
          <p:nvSpPr>
            <p:cNvPr id="4608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6085" name="矩形 3"/>
          <p:cNvSpPr>
            <a:spLocks noChangeArrowheads="1"/>
          </p:cNvSpPr>
          <p:nvPr/>
        </p:nvSpPr>
        <p:spPr bwMode="auto">
          <a:xfrm>
            <a:off x="1692275" y="2932113"/>
            <a:ext cx="554355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400" b="1" dirty="0">
                <a:solidFill>
                  <a:srgbClr val="0D0D0D"/>
                </a:solidFill>
                <a:latin typeface="楷体" pitchFamily="49" charset="-122"/>
                <a:ea typeface="楷体" pitchFamily="49" charset="-122"/>
              </a:rPr>
              <a:t>秦时明月汉时关，万里长征人未还。</a:t>
            </a:r>
          </a:p>
          <a:p>
            <a:pPr eaLnBrk="1" hangingPunct="1">
              <a:lnSpc>
                <a:spcPct val="150000"/>
              </a:lnSpc>
            </a:pPr>
            <a:r>
              <a:rPr lang="zh-CN" altLang="en-US" sz="2400" b="1" dirty="0">
                <a:solidFill>
                  <a:srgbClr val="0D0D0D"/>
                </a:solidFill>
                <a:latin typeface="楷体" pitchFamily="49" charset="-122"/>
                <a:ea typeface="楷体" pitchFamily="49" charset="-122"/>
              </a:rPr>
              <a:t>但使</a:t>
            </a:r>
            <a:r>
              <a:rPr lang="zh-CN" altLang="en-US" sz="2400" b="1" dirty="0">
                <a:latin typeface="楷体" pitchFamily="49" charset="-122"/>
                <a:ea typeface="楷体" pitchFamily="49" charset="-122"/>
              </a:rPr>
              <a:t>龙</a:t>
            </a:r>
            <a:r>
              <a:rPr lang="zh-CN" altLang="en-US" sz="2400" b="1" dirty="0">
                <a:solidFill>
                  <a:srgbClr val="0D0D0D"/>
                </a:solidFill>
                <a:latin typeface="楷体" pitchFamily="49" charset="-122"/>
                <a:ea typeface="楷体" pitchFamily="49" charset="-122"/>
              </a:rPr>
              <a:t>城飞将在，不教胡马</a:t>
            </a:r>
            <a:r>
              <a:rPr lang="zh-CN" altLang="en-US" sz="2400" b="1" dirty="0">
                <a:latin typeface="楷体" pitchFamily="49" charset="-122"/>
                <a:ea typeface="楷体" pitchFamily="49" charset="-122"/>
              </a:rPr>
              <a:t>度</a:t>
            </a:r>
            <a:r>
              <a:rPr lang="zh-CN" altLang="en-US" sz="2400" b="1" dirty="0">
                <a:solidFill>
                  <a:srgbClr val="0D0D0D"/>
                </a:solidFill>
                <a:latin typeface="楷体" pitchFamily="49" charset="-122"/>
                <a:ea typeface="楷体" pitchFamily="49" charset="-122"/>
              </a:rPr>
              <a:t>阴山。</a:t>
            </a:r>
            <a:endParaRPr lang="en-US" altLang="zh-CN" sz="2400" b="1" dirty="0">
              <a:solidFill>
                <a:srgbClr val="0D0D0D"/>
              </a:solidFill>
              <a:latin typeface="楷体" pitchFamily="49" charset="-122"/>
              <a:ea typeface="楷体" pitchFamily="49" charset="-122"/>
            </a:endParaRPr>
          </a:p>
          <a:p>
            <a:pPr algn="r" eaLnBrk="1" hangingPunct="1">
              <a:lnSpc>
                <a:spcPct val="150000"/>
              </a:lnSpc>
            </a:pPr>
            <a:r>
              <a:rPr lang="en-US" altLang="zh-CN" sz="2400" b="1" dirty="0">
                <a:solidFill>
                  <a:srgbClr val="0D0D0D"/>
                </a:solidFill>
                <a:latin typeface="楷体" pitchFamily="49" charset="-122"/>
                <a:ea typeface="楷体" pitchFamily="49" charset="-122"/>
              </a:rPr>
              <a:t>——</a:t>
            </a:r>
            <a:r>
              <a:rPr lang="zh-CN" altLang="en-US" sz="2400" b="1" dirty="0">
                <a:solidFill>
                  <a:srgbClr val="0D0D0D"/>
                </a:solidFill>
                <a:latin typeface="楷体" pitchFamily="49" charset="-122"/>
                <a:ea typeface="楷体" pitchFamily="49" charset="-122"/>
              </a:rPr>
              <a:t>《出塞》（其一）    </a:t>
            </a:r>
          </a:p>
        </p:txBody>
      </p:sp>
    </p:spTree>
  </p:cSld>
  <p:clrMapOvr>
    <a:masterClrMapping/>
  </p:clrMapOvr>
  <p:transition spd="slow">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组合 5"/>
          <p:cNvGrpSpPr>
            <a:grpSpLocks/>
          </p:cNvGrpSpPr>
          <p:nvPr/>
        </p:nvGrpSpPr>
        <p:grpSpPr bwMode="auto">
          <a:xfrm>
            <a:off x="450850" y="155575"/>
            <a:ext cx="1630363" cy="400050"/>
            <a:chOff x="160049" y="525491"/>
            <a:chExt cx="1629583" cy="400110"/>
          </a:xfrm>
        </p:grpSpPr>
        <p:pic>
          <p:nvPicPr>
            <p:cNvPr id="17" name="图片 16">
              <a:extLst>
                <a:ext uri="{FF2B5EF4-FFF2-40B4-BE49-F238E27FC236}"/>
              </a:extLst>
            </p:cNvPr>
            <p:cNvPicPr>
              <a:picLocks noChangeAspect="1"/>
            </p:cNvPicPr>
            <p:nvPr/>
          </p:nvPicPr>
          <p:blipFill>
            <a:blip r:embed="rId2" cstate="print"/>
            <a:stretch>
              <a:fillRect/>
            </a:stretch>
          </p:blipFill>
          <p:spPr>
            <a:xfrm>
              <a:off x="160049" y="536606"/>
              <a:ext cx="1629583" cy="377882"/>
            </a:xfrm>
            <a:prstGeom prst="rect">
              <a:avLst/>
            </a:prstGeom>
            <a:ln>
              <a:noFill/>
            </a:ln>
            <a:effectLst>
              <a:outerShdw blurRad="292100" dist="139700" dir="2700000" algn="tl" rotWithShape="0">
                <a:srgbClr val="333333">
                  <a:alpha val="65000"/>
                </a:srgbClr>
              </a:outerShdw>
            </a:effectLst>
          </p:spPr>
        </p:pic>
        <p:sp>
          <p:nvSpPr>
            <p:cNvPr id="47109" name="文本框 11"/>
            <p:cNvSpPr txBox="1">
              <a:spLocks noChangeArrowheads="1"/>
            </p:cNvSpPr>
            <p:nvPr/>
          </p:nvSpPr>
          <p:spPr bwMode="auto">
            <a:xfrm>
              <a:off x="172162" y="525491"/>
              <a:ext cx="12314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kumimoji="1" lang="zh-CN" altLang="en-US" sz="2000">
                  <a:solidFill>
                    <a:schemeClr val="bg1"/>
                  </a:solidFill>
                  <a:latin typeface="黑体" pitchFamily="49" charset="-122"/>
                  <a:ea typeface="黑体" pitchFamily="49" charset="-122"/>
                </a:rPr>
                <a:t>第二课时</a:t>
              </a:r>
            </a:p>
          </p:txBody>
        </p:sp>
      </p:grpSp>
      <p:sp>
        <p:nvSpPr>
          <p:cNvPr id="47107" name="TextBox 4"/>
          <p:cNvSpPr txBox="1">
            <a:spLocks noChangeArrowheads="1"/>
          </p:cNvSpPr>
          <p:nvPr/>
        </p:nvSpPr>
        <p:spPr bwMode="auto">
          <a:xfrm>
            <a:off x="539750" y="1333500"/>
            <a:ext cx="82073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b="1">
                <a:latin typeface="楷体" pitchFamily="49" charset="-122"/>
                <a:ea typeface="楷体" pitchFamily="49" charset="-122"/>
              </a:rPr>
              <a:t>    同学们，前面我们学习了</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建安风骨”的代表作</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观沧海</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，还品味了李白诗中的深情厚谊，今天我们再学习两首古诗，一起去体味游子挥之不去的乡愁。</a:t>
            </a:r>
          </a:p>
        </p:txBody>
      </p:sp>
    </p:spTree>
  </p:cSld>
  <p:clrMapOvr>
    <a:masterClrMapping/>
  </p:clrMapOvr>
  <p:transition spd="slow">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48">
            <a:extLst>
              <a:ext uri="{FF2B5EF4-FFF2-40B4-BE49-F238E27FC236}"/>
            </a:extLst>
          </p:cNvPr>
          <p:cNvSpPr txBox="1"/>
          <p:nvPr/>
        </p:nvSpPr>
        <p:spPr>
          <a:xfrm>
            <a:off x="2627784" y="1275606"/>
            <a:ext cx="4162747" cy="854080"/>
          </a:xfrm>
          <a:prstGeom prst="rect">
            <a:avLst/>
          </a:prstGeom>
          <a:noFill/>
          <a:ln w="19050">
            <a:solidFill>
              <a:schemeClr val="tx1"/>
            </a:solidFill>
          </a:ln>
          <a:effectLst>
            <a:softEdge rad="31750"/>
          </a:effec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100" b="1">
                <a:solidFill>
                  <a:srgbClr val="FF0000"/>
                </a:solidFill>
                <a:effectLst>
                  <a:outerShdw blurRad="38100" dist="38100" dir="2700000" algn="tl">
                    <a:srgbClr val="C0C0C0"/>
                  </a:outerShdw>
                </a:effectLst>
                <a:latin typeface="宋体" pitchFamily="2" charset="-122"/>
                <a:ea typeface="Kaiti SC"/>
                <a:cs typeface="Kaiti SC"/>
              </a:rPr>
              <a:t>次北固山下</a:t>
            </a:r>
          </a:p>
        </p:txBody>
      </p:sp>
      <p:sp>
        <p:nvSpPr>
          <p:cNvPr id="48135" name="TextBox 4"/>
          <p:cNvSpPr txBox="1">
            <a:spLocks noChangeArrowheads="1"/>
          </p:cNvSpPr>
          <p:nvPr/>
        </p:nvSpPr>
        <p:spPr bwMode="auto">
          <a:xfrm>
            <a:off x="4125913" y="2355850"/>
            <a:ext cx="10080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0000FF"/>
                </a:solidFill>
                <a:latin typeface="楷体" pitchFamily="49" charset="-122"/>
                <a:ea typeface="楷体" pitchFamily="49" charset="-122"/>
              </a:rPr>
              <a:t>王湾</a:t>
            </a:r>
          </a:p>
        </p:txBody>
      </p:sp>
      <p:pic>
        <p:nvPicPr>
          <p:cNvPr id="6"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8135"/>
                                        </p:tgtEl>
                                        <p:attrNameLst>
                                          <p:attrName>style.visibility</p:attrName>
                                        </p:attrNameLst>
                                      </p:cBhvr>
                                      <p:to>
                                        <p:strVal val="visible"/>
                                      </p:to>
                                    </p:set>
                                    <p:anim calcmode="lin" valueType="num">
                                      <p:cBhvr additive="base">
                                        <p:cTn id="12" dur="500" fill="hold"/>
                                        <p:tgtEl>
                                          <p:spTgt spid="48135"/>
                                        </p:tgtEl>
                                        <p:attrNameLst>
                                          <p:attrName>ppt_x</p:attrName>
                                        </p:attrNameLst>
                                      </p:cBhvr>
                                      <p:tavLst>
                                        <p:tav tm="0">
                                          <p:val>
                                            <p:strVal val="#ppt_x"/>
                                          </p:val>
                                        </p:tav>
                                        <p:tav tm="100000">
                                          <p:val>
                                            <p:strVal val="#ppt_x"/>
                                          </p:val>
                                        </p:tav>
                                      </p:tavLst>
                                    </p:anim>
                                    <p:anim calcmode="lin" valueType="num">
                                      <p:cBhvr additive="base">
                                        <p:cTn id="13" dur="500" fill="hold"/>
                                        <p:tgtEl>
                                          <p:spTgt spid="481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8"/>
          <p:cNvGrpSpPr>
            <a:grpSpLocks/>
          </p:cNvGrpSpPr>
          <p:nvPr/>
        </p:nvGrpSpPr>
        <p:grpSpPr bwMode="auto">
          <a:xfrm>
            <a:off x="0" y="31750"/>
            <a:ext cx="2051050" cy="523875"/>
            <a:chOff x="0" y="-63"/>
            <a:chExt cx="3231" cy="824"/>
          </a:xfrm>
        </p:grpSpPr>
        <p:sp>
          <p:nvSpPr>
            <p:cNvPr id="4915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0"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9155" name="矩形 7"/>
          <p:cNvSpPr>
            <a:spLocks noChangeArrowheads="1"/>
          </p:cNvSpPr>
          <p:nvPr/>
        </p:nvSpPr>
        <p:spPr bwMode="auto">
          <a:xfrm>
            <a:off x="3357563" y="1071563"/>
            <a:ext cx="5181600" cy="341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spcBef>
                <a:spcPts val="1200"/>
              </a:spcBef>
            </a:pPr>
            <a:r>
              <a:rPr lang="en-US" altLang="zh-CN" sz="2400" b="1" dirty="0">
                <a:latin typeface="楷体" pitchFamily="49" charset="-122"/>
                <a:ea typeface="楷体" pitchFamily="49" charset="-122"/>
              </a:rPr>
              <a:t>    </a:t>
            </a:r>
            <a:r>
              <a:rPr lang="zh-CN" altLang="en-US" sz="2800" b="1" dirty="0">
                <a:latin typeface="楷体" pitchFamily="49" charset="-122"/>
                <a:ea typeface="楷体" pitchFamily="49" charset="-122"/>
              </a:rPr>
              <a:t>王湾</a:t>
            </a:r>
            <a:r>
              <a:rPr lang="zh-CN" altLang="en-US" sz="2400" b="1" dirty="0">
                <a:latin typeface="楷体" pitchFamily="49" charset="-122"/>
                <a:ea typeface="楷体" pitchFamily="49" charset="-122"/>
              </a:rPr>
              <a:t>，唐代诗人，洛阳</a:t>
            </a:r>
            <a:r>
              <a:rPr lang="zh-CN" altLang="en-US" sz="2400" b="1" dirty="0" smtClean="0">
                <a:latin typeface="楷体" pitchFamily="49" charset="-122"/>
                <a:ea typeface="楷体" pitchFamily="49" charset="-122"/>
              </a:rPr>
              <a:t>（今属河南）</a:t>
            </a:r>
            <a:r>
              <a:rPr lang="zh-CN" altLang="en-US" sz="2400" b="1" dirty="0">
                <a:latin typeface="楷体" pitchFamily="49" charset="-122"/>
                <a:ea typeface="楷体" pitchFamily="49" charset="-122"/>
              </a:rPr>
              <a:t>人</a:t>
            </a:r>
            <a:r>
              <a:rPr lang="zh-CN" altLang="en-US" sz="2400" b="1" dirty="0" smtClean="0">
                <a:latin typeface="楷体" pitchFamily="49" charset="-122"/>
                <a:ea typeface="楷体" pitchFamily="49" charset="-122"/>
              </a:rPr>
              <a:t>。其</a:t>
            </a:r>
            <a:r>
              <a:rPr lang="zh-CN" altLang="en-US" sz="2400" b="1" dirty="0">
                <a:latin typeface="楷体" pitchFamily="49" charset="-122"/>
                <a:ea typeface="楷体" pitchFamily="49" charset="-122"/>
              </a:rPr>
              <a:t>诗流传不多。他的诗格调壮美，意境开阔，预示了盛唐诗歌健康发展的前景。代表作有</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次北固山下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奉使登终南山</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奉和贺监林月清酌</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等。</a:t>
            </a:r>
            <a:endParaRPr lang="zh-CN" altLang="en-US" sz="2400" b="1" dirty="0">
              <a:latin typeface="楷体" pitchFamily="49" charset="-122"/>
              <a:ea typeface="楷体" pitchFamily="49" charset="-122"/>
            </a:endParaRPr>
          </a:p>
        </p:txBody>
      </p:sp>
      <p:pic>
        <p:nvPicPr>
          <p:cNvPr id="4915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188" y="777106"/>
            <a:ext cx="2857500" cy="367982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组合 1"/>
          <p:cNvGrpSpPr>
            <a:grpSpLocks/>
          </p:cNvGrpSpPr>
          <p:nvPr/>
        </p:nvGrpSpPr>
        <p:grpSpPr bwMode="auto">
          <a:xfrm>
            <a:off x="3333750" y="636588"/>
            <a:ext cx="1743075" cy="566737"/>
            <a:chOff x="3333750" y="598488"/>
            <a:chExt cx="1743075" cy="566737"/>
          </a:xfrm>
        </p:grpSpPr>
        <p:sp>
          <p:nvSpPr>
            <p:cNvPr id="15" name="圆角矩形 14">
              <a:extLst>
                <a:ext uri="{FF2B5EF4-FFF2-40B4-BE49-F238E27FC236}"/>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0188"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背景资料</a:t>
              </a:r>
            </a:p>
          </p:txBody>
        </p:sp>
      </p:grpSp>
      <p:grpSp>
        <p:nvGrpSpPr>
          <p:cNvPr id="50179" name="组合 8"/>
          <p:cNvGrpSpPr>
            <a:grpSpLocks/>
          </p:cNvGrpSpPr>
          <p:nvPr/>
        </p:nvGrpSpPr>
        <p:grpSpPr bwMode="auto">
          <a:xfrm>
            <a:off x="0" y="31750"/>
            <a:ext cx="2051050" cy="523875"/>
            <a:chOff x="0" y="-63"/>
            <a:chExt cx="3231" cy="824"/>
          </a:xfrm>
        </p:grpSpPr>
        <p:sp>
          <p:nvSpPr>
            <p:cNvPr id="5018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1"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50180" name="矩形 11"/>
          <p:cNvSpPr>
            <a:spLocks noChangeArrowheads="1"/>
          </p:cNvSpPr>
          <p:nvPr/>
        </p:nvSpPr>
        <p:spPr bwMode="auto">
          <a:xfrm>
            <a:off x="857250" y="1438275"/>
            <a:ext cx="7643813"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zh-CN" sz="2400" b="1" noProof="1">
                <a:latin typeface="楷体" pitchFamily="49" charset="-122"/>
                <a:ea typeface="楷体" pitchFamily="49" charset="-122"/>
              </a:rPr>
              <a:t>《次北固山下》选自《全唐诗》卷一百一十五（上海古籍出版社1986年版）。古代交通不发达，流落外乡或在外任职的人久不得归，自然会产生思乡之情。诗人王湾是北方人，往来于吴、楚之间。这首诗是他一路行来，泊船北固山下，触发思乡之情而写下的。</a:t>
            </a:r>
            <a:endParaRPr lang="zh-CN" altLang="en-US" sz="2400" dirty="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7"/>
          <p:cNvSpPr txBox="1">
            <a:spLocks noChangeArrowheads="1"/>
          </p:cNvSpPr>
          <p:nvPr/>
        </p:nvSpPr>
        <p:spPr bwMode="auto">
          <a:xfrm>
            <a:off x="6858000" y="2214563"/>
            <a:ext cx="754063" cy="576262"/>
          </a:xfrm>
          <a:prstGeom prst="rect">
            <a:avLst/>
          </a:prstGeom>
          <a:noFill/>
          <a:ln w="9525">
            <a:noFill/>
            <a:miter lim="800000"/>
          </a:ln>
          <a:effec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defRPr/>
            </a:pPr>
            <a:r>
              <a:rPr lang="en-US" altLang="zh-CN" sz="2800" b="1" smtClean="0">
                <a:solidFill>
                  <a:srgbClr val="FF3300"/>
                </a:solidFill>
                <a:effectLst>
                  <a:outerShdw blurRad="38100" dist="38100" dir="2700000" algn="tl">
                    <a:srgbClr val="C0C0C0"/>
                  </a:outerShdw>
                </a:effectLst>
                <a:latin typeface="宋体" pitchFamily="2" charset="-122"/>
                <a:cs typeface="Times New Roman" pitchFamily="18" charset="0"/>
              </a:rPr>
              <a:t> </a:t>
            </a:r>
          </a:p>
        </p:txBody>
      </p:sp>
      <p:sp>
        <p:nvSpPr>
          <p:cNvPr id="51203" name="矩形 41"/>
          <p:cNvSpPr>
            <a:spLocks noChangeArrowheads="1"/>
          </p:cNvSpPr>
          <p:nvPr/>
        </p:nvSpPr>
        <p:spPr bwMode="auto">
          <a:xfrm>
            <a:off x="500063" y="642938"/>
            <a:ext cx="78882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latin typeface="宋体" pitchFamily="2" charset="-122"/>
              </a:rPr>
              <a:t>自由朗读诗歌，把诗歌读通读顺，注意读准字音、节奏。 </a:t>
            </a:r>
          </a:p>
        </p:txBody>
      </p:sp>
      <p:grpSp>
        <p:nvGrpSpPr>
          <p:cNvPr id="51204" name="组合 8"/>
          <p:cNvGrpSpPr>
            <a:grpSpLocks/>
          </p:cNvGrpSpPr>
          <p:nvPr/>
        </p:nvGrpSpPr>
        <p:grpSpPr bwMode="auto">
          <a:xfrm>
            <a:off x="0" y="-20638"/>
            <a:ext cx="2006600" cy="523876"/>
            <a:chOff x="70" y="-63"/>
            <a:chExt cx="3161" cy="824"/>
          </a:xfrm>
        </p:grpSpPr>
        <p:sp>
          <p:nvSpPr>
            <p:cNvPr id="5120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4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6" name="菱形 4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6" name="矩形 15"/>
          <p:cNvSpPr/>
          <p:nvPr/>
        </p:nvSpPr>
        <p:spPr bwMode="auto">
          <a:xfrm>
            <a:off x="5306343" y="1131590"/>
            <a:ext cx="1785937" cy="461962"/>
          </a:xfrm>
          <a:prstGeom prst="rect">
            <a:avLst/>
          </a:prstGeom>
          <a:solidFill>
            <a:schemeClr val="accent2">
              <a:lumMod val="40000"/>
              <a:lumOff val="60000"/>
            </a:schemeClr>
          </a:solidFill>
        </p:spPr>
        <p:txBody>
          <a:bodyPr>
            <a:spAutoFit/>
          </a:bodyPr>
          <a:lstStyle/>
          <a:p>
            <a:pPr>
              <a:defRPr/>
            </a:pPr>
            <a:r>
              <a:rPr lang="zh-CN" altLang="en-US" sz="2400" b="1" dirty="0">
                <a:latin typeface="楷体" panose="02010609060101010101" pitchFamily="49" charset="-122"/>
                <a:ea typeface="楷体" panose="02010609060101010101" pitchFamily="49" charset="-122"/>
              </a:rPr>
              <a:t>次北固山下</a:t>
            </a:r>
          </a:p>
        </p:txBody>
      </p:sp>
      <p:pic>
        <p:nvPicPr>
          <p:cNvPr id="18" name="Picture 4"/>
          <p:cNvPicPr>
            <a:picLocks noChangeAspect="1" noChangeArrowheads="1"/>
          </p:cNvPicPr>
          <p:nvPr/>
        </p:nvPicPr>
        <p:blipFill>
          <a:blip r:embed="rId4" cstate="print"/>
          <a:srcRect t="16042" b="17784"/>
          <a:stretch>
            <a:fillRect/>
          </a:stretch>
        </p:blipFill>
        <p:spPr bwMode="auto">
          <a:xfrm>
            <a:off x="500062" y="1779661"/>
            <a:ext cx="3214683" cy="2486767"/>
          </a:xfrm>
          <a:prstGeom prst="rect">
            <a:avLst/>
          </a:prstGeom>
          <a:ln>
            <a:noFill/>
          </a:ln>
          <a:effectLst>
            <a:softEdge rad="112500"/>
          </a:effectLst>
        </p:spPr>
      </p:pic>
      <p:sp>
        <p:nvSpPr>
          <p:cNvPr id="51207" name="Rectangle 3"/>
          <p:cNvSpPr>
            <a:spLocks/>
          </p:cNvSpPr>
          <p:nvPr/>
        </p:nvSpPr>
        <p:spPr bwMode="auto">
          <a:xfrm>
            <a:off x="4000500" y="1943646"/>
            <a:ext cx="4714875" cy="250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57175" indent="-257175" defTabSz="685800">
              <a:defRPr>
                <a:solidFill>
                  <a:schemeClr val="tx1"/>
                </a:solidFill>
                <a:latin typeface="Arial" pitchFamily="34" charset="0"/>
                <a:ea typeface="宋体" pitchFamily="2" charset="-122"/>
              </a:defRPr>
            </a:lvl1pPr>
            <a:lvl2pPr marL="742950" indent="-285750" defTabSz="685800">
              <a:defRPr>
                <a:solidFill>
                  <a:schemeClr val="tx1"/>
                </a:solidFill>
                <a:latin typeface="Arial" pitchFamily="34" charset="0"/>
                <a:ea typeface="宋体" pitchFamily="2" charset="-122"/>
              </a:defRPr>
            </a:lvl2pPr>
            <a:lvl3pPr marL="1143000" indent="-228600" defTabSz="685800">
              <a:defRPr>
                <a:solidFill>
                  <a:schemeClr val="tx1"/>
                </a:solidFill>
                <a:latin typeface="Arial" pitchFamily="34" charset="0"/>
                <a:ea typeface="宋体" pitchFamily="2" charset="-122"/>
              </a:defRPr>
            </a:lvl3pPr>
            <a:lvl4pPr marL="1600200" indent="-228600" defTabSz="685800">
              <a:defRPr>
                <a:solidFill>
                  <a:schemeClr val="tx1"/>
                </a:solidFill>
                <a:latin typeface="Arial" pitchFamily="34" charset="0"/>
                <a:ea typeface="宋体" pitchFamily="2" charset="-122"/>
              </a:defRPr>
            </a:lvl4pPr>
            <a:lvl5pPr marL="2057400" indent="-228600" defTabSz="68580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spcBef>
                <a:spcPct val="20000"/>
              </a:spcBef>
              <a:buFont typeface="Wingdings" pitchFamily="2" charset="2"/>
              <a:buNone/>
            </a:pPr>
            <a:r>
              <a:rPr lang="zh-CN" altLang="en-US" sz="2400" b="1" dirty="0">
                <a:latin typeface="楷体" pitchFamily="49" charset="-122"/>
                <a:ea typeface="楷体" pitchFamily="49" charset="-122"/>
              </a:rPr>
              <a:t>客路</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青山</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外，行舟/绿水/前。</a:t>
            </a:r>
          </a:p>
          <a:p>
            <a:pPr>
              <a:lnSpc>
                <a:spcPct val="150000"/>
              </a:lnSpc>
              <a:spcBef>
                <a:spcPct val="20000"/>
              </a:spcBef>
              <a:buFont typeface="Wingdings" pitchFamily="2" charset="2"/>
              <a:buNone/>
            </a:pPr>
            <a:r>
              <a:rPr lang="zh-CN" altLang="en-US" sz="2400" b="1" dirty="0">
                <a:latin typeface="楷体" pitchFamily="49" charset="-122"/>
                <a:ea typeface="楷体" pitchFamily="49" charset="-122"/>
              </a:rPr>
              <a:t>潮平</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两岸/阔，风正</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一帆</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悬。</a:t>
            </a:r>
          </a:p>
          <a:p>
            <a:pPr>
              <a:lnSpc>
                <a:spcPct val="150000"/>
              </a:lnSpc>
              <a:spcBef>
                <a:spcPct val="20000"/>
              </a:spcBef>
              <a:buFont typeface="Wingdings" pitchFamily="2" charset="2"/>
              <a:buNone/>
            </a:pPr>
            <a:r>
              <a:rPr lang="zh-CN" altLang="en-US" sz="2400" b="1" dirty="0">
                <a:latin typeface="楷体" pitchFamily="49" charset="-122"/>
                <a:ea typeface="楷体" pitchFamily="49" charset="-122"/>
              </a:rPr>
              <a:t>海日</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生</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残夜，江春</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入</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旧年。</a:t>
            </a:r>
          </a:p>
          <a:p>
            <a:pPr>
              <a:lnSpc>
                <a:spcPct val="150000"/>
              </a:lnSpc>
              <a:spcBef>
                <a:spcPct val="20000"/>
              </a:spcBef>
              <a:buFont typeface="Arial" pitchFamily="34" charset="0"/>
              <a:buNone/>
            </a:pPr>
            <a:r>
              <a:rPr lang="zh-CN" altLang="en-US" sz="2400" b="1" dirty="0">
                <a:latin typeface="楷体" pitchFamily="49" charset="-122"/>
                <a:ea typeface="楷体" pitchFamily="49" charset="-122"/>
              </a:rPr>
              <a:t>乡书</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何处达？ 归雁</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洛阳</a:t>
            </a:r>
            <a:r>
              <a:rPr lang="zh-CN" altLang="en-US" sz="2400" b="1" dirty="0">
                <a:solidFill>
                  <a:srgbClr val="FF0000"/>
                </a:solidFill>
                <a:latin typeface="楷体" pitchFamily="49" charset="-122"/>
                <a:ea typeface="楷体" pitchFamily="49" charset="-122"/>
              </a:rPr>
              <a:t>/</a:t>
            </a:r>
            <a:r>
              <a:rPr lang="zh-CN" altLang="en-US" sz="2400" b="1" dirty="0">
                <a:latin typeface="楷体" pitchFamily="49" charset="-122"/>
                <a:ea typeface="楷体" pitchFamily="49" charset="-122"/>
              </a:rPr>
              <a:t>边。</a:t>
            </a:r>
          </a:p>
          <a:p>
            <a:pPr>
              <a:lnSpc>
                <a:spcPct val="150000"/>
              </a:lnSpc>
              <a:spcBef>
                <a:spcPct val="20000"/>
              </a:spcBef>
              <a:buFont typeface="Arial" pitchFamily="34" charset="0"/>
              <a:buNone/>
            </a:pPr>
            <a:endParaRPr lang="zh-CN" altLang="en-US" sz="2400" b="1" dirty="0">
              <a:latin typeface="楷体" pitchFamily="49" charset="-122"/>
              <a:ea typeface="楷体" pitchFamily="49" charset="-122"/>
            </a:endParaRPr>
          </a:p>
          <a:p>
            <a:pPr>
              <a:lnSpc>
                <a:spcPct val="150000"/>
              </a:lnSpc>
              <a:spcBef>
                <a:spcPct val="20000"/>
              </a:spcBef>
              <a:buFont typeface="Arial" pitchFamily="34" charset="0"/>
              <a:buNone/>
            </a:pPr>
            <a:endParaRPr lang="zh-CN" altLang="en-US" sz="2400" b="1" dirty="0">
              <a:latin typeface="楷体" pitchFamily="49" charset="-122"/>
              <a:ea typeface="楷体" pitchFamily="49" charset="-122"/>
            </a:endParaRPr>
          </a:p>
        </p:txBody>
      </p:sp>
      <p:pic>
        <p:nvPicPr>
          <p:cNvPr id="3" name="次北固山下.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244408" y="663129"/>
            <a:ext cx="609600" cy="609600"/>
          </a:xfrm>
          <a:prstGeom prst="rect">
            <a:avLst/>
          </a:prstGeom>
        </p:spPr>
      </p:pic>
      <p:sp>
        <p:nvSpPr>
          <p:cNvPr id="13" name="矩形 12"/>
          <p:cNvSpPr/>
          <p:nvPr/>
        </p:nvSpPr>
        <p:spPr bwMode="auto">
          <a:xfrm>
            <a:off x="5367536" y="1592263"/>
            <a:ext cx="1785937" cy="461962"/>
          </a:xfrm>
          <a:prstGeom prst="rect">
            <a:avLst/>
          </a:prstGeom>
          <a:noFill/>
        </p:spPr>
        <p:txBody>
          <a:bodyPr>
            <a:spAutoFit/>
          </a:bodyPr>
          <a:lstStyle/>
          <a:p>
            <a:pPr>
              <a:defRPr/>
            </a:pPr>
            <a:r>
              <a:rPr lang="zh-CN" altLang="en-US" sz="2400" dirty="0" smtClean="0">
                <a:latin typeface="楷体" panose="02010609060101010101" pitchFamily="49" charset="-122"/>
                <a:ea typeface="楷体" panose="02010609060101010101" pitchFamily="49" charset="-122"/>
              </a:rPr>
              <a:t>王   湾</a:t>
            </a:r>
            <a:endParaRPr lang="zh-CN" altLang="en-US" sz="2400"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663"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15"/>
          <p:cNvGrpSpPr>
            <a:grpSpLocks/>
          </p:cNvGrpSpPr>
          <p:nvPr/>
        </p:nvGrpSpPr>
        <p:grpSpPr bwMode="auto">
          <a:xfrm>
            <a:off x="44450" y="-39688"/>
            <a:ext cx="2006600" cy="522288"/>
            <a:chOff x="70" y="-63"/>
            <a:chExt cx="3160" cy="824"/>
          </a:xfrm>
        </p:grpSpPr>
        <p:sp>
          <p:nvSpPr>
            <p:cNvPr id="52232"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7" name="矩形 6"/>
          <p:cNvSpPr/>
          <p:nvPr/>
        </p:nvSpPr>
        <p:spPr>
          <a:xfrm>
            <a:off x="1785938" y="2928938"/>
            <a:ext cx="5357812" cy="11144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eaLnBrk="1" hangingPunct="1">
              <a:lnSpc>
                <a:spcPct val="150000"/>
              </a:lnSpc>
              <a:spcBef>
                <a:spcPts val="0"/>
              </a:spcBef>
              <a:spcAft>
                <a:spcPts val="0"/>
              </a:spcAft>
              <a:defRPr/>
            </a:pPr>
            <a:r>
              <a:rPr lang="zh-CN" altLang="en-US" sz="2400" b="1" u="sng" dirty="0">
                <a:solidFill>
                  <a:schemeClr val="tx1">
                    <a:lumMod val="95000"/>
                    <a:lumOff val="5000"/>
                  </a:schemeClr>
                </a:solidFill>
                <a:latin typeface="楷体" pitchFamily="49" charset="-122"/>
                <a:ea typeface="楷体" pitchFamily="49" charset="-122"/>
              </a:rPr>
              <a:t>客 路 青 山 外，行 舟 绿 水前。</a:t>
            </a:r>
            <a:endParaRPr lang="en-US" altLang="zh-CN" sz="2400" b="1" u="sng" dirty="0">
              <a:solidFill>
                <a:schemeClr val="tx1">
                  <a:lumMod val="95000"/>
                  <a:lumOff val="5000"/>
                </a:schemeClr>
              </a:solidFill>
              <a:latin typeface="楷体" pitchFamily="49" charset="-122"/>
              <a:ea typeface="楷体" pitchFamily="49" charset="-122"/>
            </a:endParaRPr>
          </a:p>
          <a:p>
            <a:pPr algn="ctr" eaLnBrk="1" hangingPunct="1">
              <a:lnSpc>
                <a:spcPct val="150000"/>
              </a:lnSpc>
              <a:spcBef>
                <a:spcPts val="0"/>
              </a:spcBef>
              <a:spcAft>
                <a:spcPts val="0"/>
              </a:spcAft>
              <a:defRPr/>
            </a:pPr>
            <a:r>
              <a:rPr lang="zh-CN" altLang="en-US" sz="2000" b="1" dirty="0">
                <a:solidFill>
                  <a:srgbClr val="FF0000"/>
                </a:solidFill>
                <a:latin typeface="楷体" pitchFamily="49" charset="-122"/>
                <a:ea typeface="楷体" pitchFamily="49" charset="-122"/>
              </a:rPr>
              <a:t>旅途在青山之外，行舟于绿水之中</a:t>
            </a:r>
            <a:r>
              <a:rPr lang="zh-CN" altLang="en-US" sz="2000" b="1" dirty="0">
                <a:solidFill>
                  <a:srgbClr val="00B050"/>
                </a:solidFill>
                <a:latin typeface="楷体" pitchFamily="49" charset="-122"/>
                <a:ea typeface="楷体" pitchFamily="49" charset="-122"/>
              </a:rPr>
              <a:t>。</a:t>
            </a:r>
            <a:endParaRPr lang="en-US" altLang="zh-CN" sz="2000" b="1" dirty="0">
              <a:solidFill>
                <a:srgbClr val="00B050"/>
              </a:solidFill>
              <a:latin typeface="楷体" pitchFamily="49" charset="-122"/>
              <a:ea typeface="楷体" pitchFamily="49" charset="-122"/>
            </a:endParaRPr>
          </a:p>
        </p:txBody>
      </p:sp>
      <p:sp>
        <p:nvSpPr>
          <p:cNvPr id="9" name="矩形 8"/>
          <p:cNvSpPr/>
          <p:nvPr/>
        </p:nvSpPr>
        <p:spPr>
          <a:xfrm>
            <a:off x="2925763" y="1071563"/>
            <a:ext cx="3022600" cy="1108075"/>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lgn="ctr" eaLnBrk="1" hangingPunct="1">
              <a:lnSpc>
                <a:spcPct val="150000"/>
              </a:lnSpc>
              <a:spcBef>
                <a:spcPts val="0"/>
              </a:spcBef>
              <a:spcAft>
                <a:spcPts val="0"/>
              </a:spcAft>
              <a:defRPr/>
            </a:pPr>
            <a:r>
              <a:rPr lang="zh-CN" altLang="en-US" sz="2400" b="1" u="sng" dirty="0">
                <a:solidFill>
                  <a:prstClr val="black"/>
                </a:solidFill>
                <a:latin typeface="楷体" pitchFamily="49" charset="-122"/>
                <a:ea typeface="楷体" pitchFamily="49" charset="-122"/>
              </a:rPr>
              <a:t>次 北 固 山 下</a:t>
            </a:r>
            <a:endParaRPr lang="en-US" altLang="zh-CN" sz="2400" b="1" u="sng" dirty="0">
              <a:solidFill>
                <a:prstClr val="black"/>
              </a:solidFill>
              <a:latin typeface="楷体" pitchFamily="49" charset="-122"/>
              <a:ea typeface="楷体" pitchFamily="49" charset="-122"/>
            </a:endParaRPr>
          </a:p>
          <a:p>
            <a:pPr algn="ctr" eaLnBrk="1" hangingPunct="1">
              <a:lnSpc>
                <a:spcPct val="150000"/>
              </a:lnSpc>
              <a:spcBef>
                <a:spcPts val="0"/>
              </a:spcBef>
              <a:spcAft>
                <a:spcPts val="0"/>
              </a:spcAft>
              <a:defRPr/>
            </a:pPr>
            <a:r>
              <a:rPr lang="zh-CN" altLang="en-US" sz="2000" b="1" dirty="0">
                <a:solidFill>
                  <a:srgbClr val="FF0000"/>
                </a:solidFill>
                <a:latin typeface="楷体" pitchFamily="49" charset="-122"/>
                <a:ea typeface="楷体" pitchFamily="49" charset="-122"/>
              </a:rPr>
              <a:t>舟停留在北固山下的时候</a:t>
            </a:r>
            <a:endParaRPr lang="en-US" altLang="zh-CN" sz="2000" b="1" dirty="0">
              <a:solidFill>
                <a:prstClr val="black"/>
              </a:solidFill>
              <a:latin typeface="楷体" pitchFamily="49" charset="-122"/>
              <a:ea typeface="楷体" pitchFamily="49" charset="-122"/>
            </a:endParaRPr>
          </a:p>
        </p:txBody>
      </p:sp>
      <p:sp>
        <p:nvSpPr>
          <p:cNvPr id="10" name="TextBox 3"/>
          <p:cNvSpPr txBox="1">
            <a:spLocks noChangeArrowheads="1"/>
          </p:cNvSpPr>
          <p:nvPr/>
        </p:nvSpPr>
        <p:spPr bwMode="auto">
          <a:xfrm>
            <a:off x="642938" y="2214563"/>
            <a:ext cx="7858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dirty="0">
                <a:solidFill>
                  <a:srgbClr val="FF0000"/>
                </a:solidFill>
                <a:latin typeface="楷体" pitchFamily="49" charset="-122"/>
                <a:ea typeface="楷体" pitchFamily="49" charset="-122"/>
              </a:rPr>
              <a:t>次：</a:t>
            </a:r>
            <a:r>
              <a:rPr lang="zh-CN" altLang="en-US" sz="2000" dirty="0">
                <a:latin typeface="楷体" pitchFamily="49" charset="-122"/>
                <a:ea typeface="楷体" pitchFamily="49" charset="-122"/>
              </a:rPr>
              <a:t>停宿。</a:t>
            </a:r>
            <a:r>
              <a:rPr lang="en-US" altLang="zh-CN" sz="2000" dirty="0">
                <a:latin typeface="楷体" pitchFamily="49" charset="-122"/>
                <a:ea typeface="楷体" pitchFamily="49" charset="-122"/>
              </a:rPr>
              <a:t>   </a:t>
            </a:r>
            <a:r>
              <a:rPr lang="zh-CN" altLang="en-US" sz="2000" b="1" dirty="0">
                <a:solidFill>
                  <a:srgbClr val="FF0000"/>
                </a:solidFill>
                <a:latin typeface="楷体" pitchFamily="49" charset="-122"/>
                <a:ea typeface="楷体" pitchFamily="49" charset="-122"/>
              </a:rPr>
              <a:t>北固山：</a:t>
            </a:r>
            <a:r>
              <a:rPr lang="zh-CN" altLang="en-US" sz="2000" dirty="0">
                <a:latin typeface="楷体" pitchFamily="49" charset="-122"/>
                <a:ea typeface="楷体" pitchFamily="49" charset="-122"/>
              </a:rPr>
              <a:t>在今江苏镇江北，北临长江，与金山、焦山合称“京口三山”。</a:t>
            </a:r>
          </a:p>
        </p:txBody>
      </p:sp>
      <p:sp>
        <p:nvSpPr>
          <p:cNvPr id="11" name="TextBox 3"/>
          <p:cNvSpPr txBox="1">
            <a:spLocks noChangeArrowheads="1"/>
          </p:cNvSpPr>
          <p:nvPr/>
        </p:nvSpPr>
        <p:spPr bwMode="auto">
          <a:xfrm>
            <a:off x="2000250" y="4071938"/>
            <a:ext cx="49291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dirty="0">
                <a:solidFill>
                  <a:srgbClr val="FF0000"/>
                </a:solidFill>
                <a:latin typeface="楷体" pitchFamily="49" charset="-122"/>
                <a:ea typeface="楷体" pitchFamily="49" charset="-122"/>
              </a:rPr>
              <a:t>客路：</a:t>
            </a:r>
            <a:r>
              <a:rPr lang="zh-CN" altLang="en-US" sz="2000" dirty="0">
                <a:latin typeface="楷体" pitchFamily="49" charset="-122"/>
                <a:ea typeface="楷体" pitchFamily="49" charset="-122"/>
              </a:rPr>
              <a:t>旅人前行的路。</a:t>
            </a:r>
            <a:r>
              <a:rPr lang="en-US" altLang="zh-CN" sz="2000" dirty="0">
                <a:latin typeface="楷体" pitchFamily="49" charset="-122"/>
                <a:ea typeface="楷体" pitchFamily="49" charset="-122"/>
              </a:rPr>
              <a:t>   </a:t>
            </a:r>
            <a:r>
              <a:rPr lang="zh-CN" altLang="en-US" sz="2000" b="1" dirty="0">
                <a:solidFill>
                  <a:srgbClr val="FF0000"/>
                </a:solidFill>
                <a:latin typeface="楷体" pitchFamily="49" charset="-122"/>
                <a:ea typeface="楷体" pitchFamily="49" charset="-122"/>
              </a:rPr>
              <a:t>青山：</a:t>
            </a:r>
            <a:r>
              <a:rPr lang="zh-CN" altLang="en-US" sz="2000" dirty="0">
                <a:latin typeface="楷体" pitchFamily="49" charset="-122"/>
                <a:ea typeface="楷体" pitchFamily="49" charset="-122"/>
              </a:rPr>
              <a:t>北固山。</a:t>
            </a:r>
          </a:p>
        </p:txBody>
      </p:sp>
      <p:sp>
        <p:nvSpPr>
          <p:cNvPr id="52231" name="矩形 1"/>
          <p:cNvSpPr>
            <a:spLocks noChangeArrowheads="1"/>
          </p:cNvSpPr>
          <p:nvPr/>
        </p:nvSpPr>
        <p:spPr bwMode="auto">
          <a:xfrm>
            <a:off x="498475" y="525463"/>
            <a:ext cx="73136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ts val="1800"/>
              </a:spcBef>
            </a:pPr>
            <a:r>
              <a:rPr lang="zh-CN" altLang="en-US" sz="2400" b="1">
                <a:solidFill>
                  <a:srgbClr val="000000"/>
                </a:solidFill>
                <a:latin typeface="宋体" pitchFamily="2" charset="-122"/>
              </a:rPr>
              <a:t>请同学反复朗读诗歌，用自己的话说说诗句的意思。</a:t>
            </a:r>
            <a:endParaRPr lang="en-US" altLang="zh-CN" sz="2400" b="1">
              <a:solidFill>
                <a:srgbClr val="000000"/>
              </a:solidFill>
              <a:latin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 calcmode="lin" valueType="num">
                                      <p:cBhvr additive="base">
                                        <p:cTn id="19"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8"/>
          <p:cNvGrpSpPr>
            <a:grpSpLocks/>
          </p:cNvGrpSpPr>
          <p:nvPr/>
        </p:nvGrpSpPr>
        <p:grpSpPr bwMode="auto">
          <a:xfrm>
            <a:off x="0" y="31750"/>
            <a:ext cx="2051050" cy="523875"/>
            <a:chOff x="0" y="-63"/>
            <a:chExt cx="3231" cy="824"/>
          </a:xfrm>
        </p:grpSpPr>
        <p:sp>
          <p:nvSpPr>
            <p:cNvPr id="717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10"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171" name="矩形 5"/>
          <p:cNvSpPr>
            <a:spLocks noChangeArrowheads="1"/>
          </p:cNvSpPr>
          <p:nvPr/>
        </p:nvSpPr>
        <p:spPr bwMode="auto">
          <a:xfrm>
            <a:off x="323850" y="627063"/>
            <a:ext cx="8785225"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000" b="1" dirty="0">
                <a:solidFill>
                  <a:srgbClr val="FF0000"/>
                </a:solidFill>
                <a:latin typeface="楷体" pitchFamily="49" charset="-122"/>
                <a:ea typeface="楷体" pitchFamily="49" charset="-122"/>
              </a:rPr>
              <a:t>3.</a:t>
            </a:r>
            <a:r>
              <a:rPr lang="zh-CN" altLang="en-US" sz="2000" b="1" dirty="0">
                <a:solidFill>
                  <a:srgbClr val="FF0000"/>
                </a:solidFill>
                <a:latin typeface="楷体" pitchFamily="49" charset="-122"/>
                <a:ea typeface="楷体" pitchFamily="49" charset="-122"/>
              </a:rPr>
              <a:t>律诗。</a:t>
            </a:r>
          </a:p>
          <a:p>
            <a:pPr>
              <a:lnSpc>
                <a:spcPct val="125000"/>
              </a:lnSpc>
            </a:pPr>
            <a:r>
              <a:rPr lang="zh-CN" altLang="en-US" sz="2000" b="1" dirty="0">
                <a:solidFill>
                  <a:srgbClr val="000000"/>
                </a:solidFill>
                <a:latin typeface="楷体" pitchFamily="49" charset="-122"/>
                <a:ea typeface="楷体" pitchFamily="49" charset="-122"/>
              </a:rPr>
              <a:t> 近体诗的一种体式</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分五律和七律。它在音韵、平仄、句式、对仗上都有一定的规格和要求。全诗八句</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分为首联、颔联、颈联和尾联。</a:t>
            </a:r>
          </a:p>
          <a:p>
            <a:pPr>
              <a:lnSpc>
                <a:spcPct val="125000"/>
              </a:lnSpc>
            </a:pPr>
            <a:r>
              <a:rPr lang="en-US" altLang="zh-CN" sz="2000" b="1" dirty="0">
                <a:solidFill>
                  <a:srgbClr val="FF0000"/>
                </a:solidFill>
                <a:latin typeface="楷体" pitchFamily="49" charset="-122"/>
                <a:ea typeface="楷体" pitchFamily="49" charset="-122"/>
              </a:rPr>
              <a:t>4.</a:t>
            </a:r>
            <a:r>
              <a:rPr lang="zh-CN" altLang="en-US" sz="2000" b="1" dirty="0">
                <a:solidFill>
                  <a:srgbClr val="FF0000"/>
                </a:solidFill>
                <a:latin typeface="楷体" pitchFamily="49" charset="-122"/>
                <a:ea typeface="楷体" pitchFamily="49" charset="-122"/>
              </a:rPr>
              <a:t>绝句。</a:t>
            </a:r>
          </a:p>
          <a:p>
            <a:pPr>
              <a:lnSpc>
                <a:spcPct val="125000"/>
              </a:lnSpc>
            </a:pPr>
            <a:r>
              <a:rPr lang="zh-CN" altLang="en-US" sz="2000" b="1" dirty="0">
                <a:solidFill>
                  <a:srgbClr val="000000"/>
                </a:solidFill>
                <a:latin typeface="楷体" pitchFamily="49" charset="-122"/>
                <a:ea typeface="楷体" pitchFamily="49" charset="-122"/>
              </a:rPr>
              <a:t>近体诗的一种体式</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分五绝和七绝</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四句一首</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一般认为是“截律诗之半”而成。</a:t>
            </a:r>
            <a:endParaRPr lang="en-US" altLang="zh-CN" sz="2000" b="1" dirty="0">
              <a:solidFill>
                <a:srgbClr val="000000"/>
              </a:solidFill>
              <a:latin typeface="楷体" pitchFamily="49" charset="-122"/>
              <a:ea typeface="楷体" pitchFamily="49" charset="-122"/>
            </a:endParaRPr>
          </a:p>
          <a:p>
            <a:pPr>
              <a:lnSpc>
                <a:spcPct val="125000"/>
              </a:lnSpc>
            </a:pPr>
            <a:r>
              <a:rPr lang="en-US" altLang="zh-CN" sz="2000" b="1" dirty="0">
                <a:solidFill>
                  <a:srgbClr val="FF0000"/>
                </a:solidFill>
                <a:latin typeface="楷体" pitchFamily="49" charset="-122"/>
                <a:ea typeface="楷体" pitchFamily="49" charset="-122"/>
              </a:rPr>
              <a:t>5.</a:t>
            </a:r>
            <a:r>
              <a:rPr lang="zh-CN" altLang="en-US" sz="2000" b="1" dirty="0">
                <a:solidFill>
                  <a:srgbClr val="FF0000"/>
                </a:solidFill>
                <a:latin typeface="楷体" pitchFamily="49" charset="-122"/>
                <a:ea typeface="楷体" pitchFamily="49" charset="-122"/>
              </a:rPr>
              <a:t>楚辞。</a:t>
            </a:r>
          </a:p>
          <a:p>
            <a:pPr>
              <a:lnSpc>
                <a:spcPct val="125000"/>
              </a:lnSpc>
            </a:pPr>
            <a:r>
              <a:rPr lang="zh-CN" altLang="en-US" sz="2000" b="1" dirty="0">
                <a:solidFill>
                  <a:srgbClr val="000000"/>
                </a:solidFill>
                <a:latin typeface="楷体" pitchFamily="49" charset="-122"/>
                <a:ea typeface="楷体" pitchFamily="49" charset="-122"/>
              </a:rPr>
              <a:t>诗歌的一种体式</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因产生于战国时期南方楚地而得名</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以屈原</a:t>
            </a:r>
            <a:r>
              <a:rPr lang="zh-CN" altLang="en-US" sz="2000" b="1" dirty="0">
                <a:latin typeface="楷体" pitchFamily="49" charset="-122"/>
                <a:ea typeface="楷体" pitchFamily="49" charset="-122"/>
              </a:rPr>
              <a:t>的</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离骚</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为代表</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又称“骚体”。</a:t>
            </a:r>
            <a:endParaRPr lang="zh-CN" altLang="en-US" sz="2000" b="1" dirty="0">
              <a:latin typeface="楷体" pitchFamily="49" charset="-122"/>
              <a:ea typeface="楷体" pitchFamily="49" charset="-122"/>
            </a:endParaRPr>
          </a:p>
          <a:p>
            <a:pPr>
              <a:lnSpc>
                <a:spcPct val="125000"/>
              </a:lnSpc>
            </a:pPr>
            <a:r>
              <a:rPr lang="zh-CN" altLang="en-US" sz="2000" b="1" dirty="0">
                <a:solidFill>
                  <a:srgbClr val="0000FF"/>
                </a:solidFill>
                <a:latin typeface="楷体" pitchFamily="49" charset="-122"/>
                <a:ea typeface="楷体" pitchFamily="49" charset="-122"/>
              </a:rPr>
              <a:t>特点</a:t>
            </a:r>
            <a:r>
              <a:rPr lang="en-US" altLang="zh-CN" sz="2000" b="1" dirty="0">
                <a:solidFill>
                  <a:srgbClr val="0000FF"/>
                </a:solidFill>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融汇大量神话故事</a:t>
            </a:r>
            <a:r>
              <a:rPr lang="en-US" altLang="zh-CN" sz="2000" b="1" dirty="0">
                <a:solidFill>
                  <a:srgbClr val="0000FF"/>
                </a:solidFill>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富于幻想和浪漫气息</a:t>
            </a:r>
            <a:r>
              <a:rPr lang="en-US" altLang="zh-CN" sz="2000" b="1" dirty="0">
                <a:solidFill>
                  <a:srgbClr val="0000FF"/>
                </a:solidFill>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除抒情外</a:t>
            </a:r>
            <a:r>
              <a:rPr lang="en-US" altLang="zh-CN" sz="2000" b="1" dirty="0">
                <a:solidFill>
                  <a:srgbClr val="0000FF"/>
                </a:solidFill>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大多用铺陈的手法</a:t>
            </a:r>
            <a:r>
              <a:rPr lang="en-US" altLang="zh-CN" sz="2000" b="1" dirty="0">
                <a:solidFill>
                  <a:srgbClr val="0000FF"/>
                </a:solidFill>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句式比较散文化</a:t>
            </a:r>
            <a:r>
              <a:rPr lang="en-US" altLang="zh-CN" sz="2000" b="1" dirty="0">
                <a:solidFill>
                  <a:srgbClr val="0000FF"/>
                </a:solidFill>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大量用“兮”字。</a:t>
            </a:r>
          </a:p>
        </p:txBody>
      </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组合 15"/>
          <p:cNvGrpSpPr>
            <a:grpSpLocks/>
          </p:cNvGrpSpPr>
          <p:nvPr/>
        </p:nvGrpSpPr>
        <p:grpSpPr bwMode="auto">
          <a:xfrm>
            <a:off x="44450" y="-39688"/>
            <a:ext cx="2006600" cy="522288"/>
            <a:chOff x="70" y="-63"/>
            <a:chExt cx="3160" cy="824"/>
          </a:xfrm>
        </p:grpSpPr>
        <p:sp>
          <p:nvSpPr>
            <p:cNvPr id="53255"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p:cNvSpPr/>
          <p:nvPr/>
        </p:nvSpPr>
        <p:spPr>
          <a:xfrm>
            <a:off x="1042988" y="896938"/>
            <a:ext cx="7345362" cy="738187"/>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eaLnBrk="1" hangingPunct="1">
              <a:spcBef>
                <a:spcPts val="0"/>
              </a:spcBef>
              <a:spcAft>
                <a:spcPts val="0"/>
              </a:spcAft>
              <a:defRPr/>
            </a:pPr>
            <a:r>
              <a:rPr lang="zh-CN" altLang="en-US" sz="2400" b="1" u="sng" dirty="0">
                <a:solidFill>
                  <a:schemeClr val="tx1">
                    <a:lumMod val="95000"/>
                    <a:lumOff val="5000"/>
                  </a:schemeClr>
                </a:solidFill>
                <a:latin typeface="楷体" pitchFamily="49" charset="-122"/>
                <a:ea typeface="楷体" pitchFamily="49" charset="-122"/>
              </a:rPr>
              <a:t>潮 平 两 岸 阔，风 正 一 帆 悬。</a:t>
            </a:r>
            <a:endParaRPr lang="en-US" altLang="zh-CN" sz="2400" b="1" u="sng" dirty="0">
              <a:solidFill>
                <a:schemeClr val="tx1">
                  <a:lumMod val="95000"/>
                  <a:lumOff val="5000"/>
                </a:schemeClr>
              </a:solidFill>
              <a:latin typeface="楷体" pitchFamily="49" charset="-122"/>
              <a:ea typeface="楷体" pitchFamily="49" charset="-122"/>
            </a:endParaRPr>
          </a:p>
          <a:p>
            <a:pPr algn="ctr" eaLnBrk="1" hangingPunct="1">
              <a:spcBef>
                <a:spcPts val="0"/>
              </a:spcBef>
              <a:spcAft>
                <a:spcPts val="0"/>
              </a:spcAft>
              <a:defRPr/>
            </a:pPr>
            <a:r>
              <a:rPr lang="zh-CN" altLang="en-US" b="1" dirty="0">
                <a:solidFill>
                  <a:srgbClr val="FF0000"/>
                </a:solidFill>
                <a:latin typeface="楷体" pitchFamily="49" charset="-122"/>
                <a:ea typeface="楷体" pitchFamily="49" charset="-122"/>
              </a:rPr>
              <a:t>潮水涨满，两岸与江水齐平，整个江面十分开阔，顺风行船一帆高挂。</a:t>
            </a:r>
            <a:endParaRPr lang="en-US" altLang="zh-CN" b="1" dirty="0">
              <a:latin typeface="楷体" pitchFamily="49" charset="-122"/>
              <a:ea typeface="楷体" pitchFamily="49" charset="-122"/>
            </a:endParaRPr>
          </a:p>
        </p:txBody>
      </p:sp>
      <p:sp>
        <p:nvSpPr>
          <p:cNvPr id="7" name="TextBox 3"/>
          <p:cNvSpPr txBox="1">
            <a:spLocks noChangeArrowheads="1"/>
          </p:cNvSpPr>
          <p:nvPr/>
        </p:nvSpPr>
        <p:spPr bwMode="auto">
          <a:xfrm>
            <a:off x="357188" y="1928813"/>
            <a:ext cx="8358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dirty="0">
                <a:solidFill>
                  <a:srgbClr val="FF0000"/>
                </a:solidFill>
                <a:latin typeface="楷体" pitchFamily="49" charset="-122"/>
                <a:ea typeface="楷体" pitchFamily="49" charset="-122"/>
              </a:rPr>
              <a:t>平：</a:t>
            </a:r>
            <a:r>
              <a:rPr lang="zh-CN" altLang="en-US" sz="2000" dirty="0">
                <a:latin typeface="楷体" pitchFamily="49" charset="-122"/>
                <a:ea typeface="楷体" pitchFamily="49" charset="-122"/>
              </a:rPr>
              <a:t>涨平，潮水涨得与岸齐平。</a:t>
            </a:r>
            <a:r>
              <a:rPr lang="zh-CN" altLang="en-US" sz="2000" b="1" dirty="0">
                <a:solidFill>
                  <a:srgbClr val="FF0000"/>
                </a:solidFill>
                <a:latin typeface="楷体" pitchFamily="49" charset="-122"/>
                <a:ea typeface="楷体" pitchFamily="49" charset="-122"/>
              </a:rPr>
              <a:t>风正：</a:t>
            </a:r>
            <a:r>
              <a:rPr lang="zh-CN" altLang="en-US" sz="2000" dirty="0">
                <a:latin typeface="楷体" pitchFamily="49" charset="-122"/>
                <a:ea typeface="楷体" pitchFamily="49" charset="-122"/>
              </a:rPr>
              <a:t>风顺，指风平浪静。</a:t>
            </a:r>
            <a:r>
              <a:rPr lang="zh-CN" altLang="en-US" sz="2000" b="1" dirty="0">
                <a:solidFill>
                  <a:srgbClr val="FF0000"/>
                </a:solidFill>
                <a:latin typeface="楷体" pitchFamily="49" charset="-122"/>
                <a:ea typeface="楷体" pitchFamily="49" charset="-122"/>
              </a:rPr>
              <a:t>悬：</a:t>
            </a:r>
            <a:r>
              <a:rPr lang="zh-CN" altLang="en-US" sz="2000" dirty="0">
                <a:latin typeface="楷体" pitchFamily="49" charset="-122"/>
                <a:ea typeface="楷体" pitchFamily="49" charset="-122"/>
              </a:rPr>
              <a:t>挂。</a:t>
            </a:r>
          </a:p>
        </p:txBody>
      </p:sp>
      <p:sp>
        <p:nvSpPr>
          <p:cNvPr id="8" name="矩形 7"/>
          <p:cNvSpPr/>
          <p:nvPr/>
        </p:nvSpPr>
        <p:spPr>
          <a:xfrm>
            <a:off x="935038" y="2697163"/>
            <a:ext cx="7092950" cy="738187"/>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eaLnBrk="1" hangingPunct="1">
              <a:spcBef>
                <a:spcPts val="0"/>
              </a:spcBef>
              <a:spcAft>
                <a:spcPts val="0"/>
              </a:spcAft>
              <a:defRPr/>
            </a:pPr>
            <a:r>
              <a:rPr lang="zh-CN" altLang="en-US" sz="2400" b="1" u="sng" dirty="0">
                <a:solidFill>
                  <a:schemeClr val="tx1">
                    <a:lumMod val="95000"/>
                    <a:lumOff val="5000"/>
                  </a:schemeClr>
                </a:solidFill>
                <a:latin typeface="楷体" pitchFamily="49" charset="-122"/>
                <a:ea typeface="楷体" pitchFamily="49" charset="-122"/>
              </a:rPr>
              <a:t>海 日 生 残 夜，江 春 入 旧 年。</a:t>
            </a:r>
            <a:endParaRPr lang="en-US" altLang="zh-CN" sz="2400" b="1" u="sng" dirty="0">
              <a:solidFill>
                <a:schemeClr val="tx1">
                  <a:lumMod val="95000"/>
                  <a:lumOff val="5000"/>
                </a:schemeClr>
              </a:solidFill>
              <a:latin typeface="楷体" pitchFamily="49" charset="-122"/>
              <a:ea typeface="楷体" pitchFamily="49" charset="-122"/>
            </a:endParaRPr>
          </a:p>
          <a:p>
            <a:pPr algn="ctr" eaLnBrk="1" hangingPunct="1">
              <a:spcBef>
                <a:spcPts val="0"/>
              </a:spcBef>
              <a:spcAft>
                <a:spcPts val="0"/>
              </a:spcAft>
              <a:defRPr/>
            </a:pPr>
            <a:r>
              <a:rPr lang="zh-CN" altLang="en-US" b="1" dirty="0">
                <a:solidFill>
                  <a:srgbClr val="FF0000"/>
                </a:solidFill>
                <a:latin typeface="楷体" pitchFamily="49" charset="-122"/>
                <a:ea typeface="楷体" pitchFamily="49" charset="-122"/>
              </a:rPr>
              <a:t>夜还未消尽 ，红日已从海上升起，江上春早，旧年未过新春已来。</a:t>
            </a:r>
            <a:endParaRPr lang="en-US" altLang="zh-CN" b="1" dirty="0">
              <a:latin typeface="楷体" pitchFamily="49" charset="-122"/>
              <a:ea typeface="楷体" pitchFamily="49" charset="-122"/>
            </a:endParaRPr>
          </a:p>
        </p:txBody>
      </p:sp>
      <p:sp>
        <p:nvSpPr>
          <p:cNvPr id="9" name="TextBox 3"/>
          <p:cNvSpPr txBox="1">
            <a:spLocks noChangeArrowheads="1"/>
          </p:cNvSpPr>
          <p:nvPr/>
        </p:nvSpPr>
        <p:spPr bwMode="auto">
          <a:xfrm>
            <a:off x="1528763" y="3651250"/>
            <a:ext cx="65722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dirty="0">
                <a:solidFill>
                  <a:srgbClr val="FF0000"/>
                </a:solidFill>
                <a:latin typeface="楷体" pitchFamily="49" charset="-122"/>
                <a:ea typeface="楷体" pitchFamily="49" charset="-122"/>
              </a:rPr>
              <a:t>海日：</a:t>
            </a:r>
            <a:r>
              <a:rPr lang="zh-CN" altLang="en-US" sz="2000" dirty="0">
                <a:latin typeface="楷体" pitchFamily="49" charset="-122"/>
                <a:ea typeface="楷体" pitchFamily="49" charset="-122"/>
              </a:rPr>
              <a:t>从海上升起的红日</a:t>
            </a:r>
            <a:r>
              <a:rPr lang="zh-CN" altLang="en-US" sz="2000" dirty="0" smtClean="0">
                <a:latin typeface="楷体" pitchFamily="49" charset="-122"/>
                <a:ea typeface="楷体" pitchFamily="49" charset="-122"/>
              </a:rPr>
              <a:t>。   </a:t>
            </a:r>
            <a:r>
              <a:rPr lang="zh-CN" altLang="en-US" sz="2000" b="1" dirty="0" smtClean="0">
                <a:solidFill>
                  <a:srgbClr val="FF0000"/>
                </a:solidFill>
                <a:latin typeface="楷体" pitchFamily="49" charset="-122"/>
                <a:ea typeface="楷体" pitchFamily="49" charset="-122"/>
              </a:rPr>
              <a:t>生</a:t>
            </a:r>
            <a:r>
              <a:rPr lang="zh-CN" altLang="en-US" sz="2000" b="1" dirty="0">
                <a:solidFill>
                  <a:srgbClr val="FF0000"/>
                </a:solidFill>
                <a:latin typeface="楷体" pitchFamily="49" charset="-122"/>
                <a:ea typeface="楷体" pitchFamily="49" charset="-122"/>
              </a:rPr>
              <a:t>：</a:t>
            </a:r>
            <a:r>
              <a:rPr lang="zh-CN" altLang="en-US" sz="2000" dirty="0">
                <a:latin typeface="楷体" pitchFamily="49" charset="-122"/>
                <a:ea typeface="楷体" pitchFamily="49" charset="-122"/>
              </a:rPr>
              <a:t>升起来。</a:t>
            </a:r>
            <a:endParaRPr lang="en-US" altLang="zh-CN" sz="2000" dirty="0">
              <a:latin typeface="楷体" pitchFamily="49" charset="-122"/>
              <a:ea typeface="楷体" pitchFamily="49" charset="-122"/>
            </a:endParaRPr>
          </a:p>
          <a:p>
            <a:r>
              <a:rPr lang="zh-CN" altLang="en-US" sz="2000" b="1" dirty="0">
                <a:solidFill>
                  <a:srgbClr val="FF0000"/>
                </a:solidFill>
                <a:latin typeface="楷体" pitchFamily="49" charset="-122"/>
                <a:ea typeface="楷体" pitchFamily="49" charset="-122"/>
              </a:rPr>
              <a:t>残夜：</a:t>
            </a:r>
            <a:r>
              <a:rPr lang="zh-CN" altLang="en-US" sz="2000" dirty="0">
                <a:latin typeface="楷体" pitchFamily="49" charset="-122"/>
                <a:ea typeface="楷体" pitchFamily="49" charset="-122"/>
              </a:rPr>
              <a:t>指夜将尽未尽之时</a:t>
            </a:r>
            <a:r>
              <a:rPr lang="zh-CN" altLang="en-US" sz="2000" dirty="0" smtClean="0">
                <a:latin typeface="楷体" pitchFamily="49" charset="-122"/>
                <a:ea typeface="楷体" pitchFamily="49" charset="-122"/>
              </a:rPr>
              <a:t>。   </a:t>
            </a:r>
            <a:r>
              <a:rPr lang="zh-CN" altLang="en-US" sz="2000" b="1" dirty="0" smtClean="0">
                <a:solidFill>
                  <a:srgbClr val="FF0000"/>
                </a:solidFill>
                <a:latin typeface="楷体" pitchFamily="49" charset="-122"/>
                <a:ea typeface="楷体" pitchFamily="49" charset="-122"/>
              </a:rPr>
              <a:t>入</a:t>
            </a:r>
            <a:r>
              <a:rPr lang="zh-CN" altLang="en-US" sz="2000" b="1" dirty="0">
                <a:solidFill>
                  <a:srgbClr val="FF0000"/>
                </a:solidFill>
                <a:latin typeface="楷体" pitchFamily="49" charset="-122"/>
                <a:ea typeface="楷体" pitchFamily="49" charset="-122"/>
              </a:rPr>
              <a:t>：</a:t>
            </a:r>
            <a:r>
              <a:rPr lang="zh-CN" altLang="en-US" sz="2000" dirty="0">
                <a:latin typeface="楷体" pitchFamily="49" charset="-122"/>
                <a:ea typeface="楷体" pitchFamily="49" charset="-122"/>
              </a:rPr>
              <a:t>进入，降临。</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 calcmode="lin" valueType="num">
                                      <p:cBhvr additive="base">
                                        <p:cTn id="2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组合 15"/>
          <p:cNvGrpSpPr>
            <a:grpSpLocks/>
          </p:cNvGrpSpPr>
          <p:nvPr/>
        </p:nvGrpSpPr>
        <p:grpSpPr bwMode="auto">
          <a:xfrm>
            <a:off x="44450" y="-39688"/>
            <a:ext cx="2006600" cy="522288"/>
            <a:chOff x="70" y="-63"/>
            <a:chExt cx="3160" cy="824"/>
          </a:xfrm>
        </p:grpSpPr>
        <p:sp>
          <p:nvSpPr>
            <p:cNvPr id="54277"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 name="矩形 5"/>
          <p:cNvSpPr/>
          <p:nvPr/>
        </p:nvSpPr>
        <p:spPr>
          <a:xfrm>
            <a:off x="827088" y="1077913"/>
            <a:ext cx="7529512" cy="1062037"/>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eaLnBrk="1" hangingPunct="1">
              <a:lnSpc>
                <a:spcPct val="150000"/>
              </a:lnSpc>
              <a:spcBef>
                <a:spcPts val="0"/>
              </a:spcBef>
              <a:spcAft>
                <a:spcPts val="0"/>
              </a:spcAft>
              <a:defRPr/>
            </a:pPr>
            <a:r>
              <a:rPr lang="zh-CN" altLang="en-US" sz="2400" b="1" u="sng" dirty="0">
                <a:solidFill>
                  <a:schemeClr val="tx1">
                    <a:lumMod val="95000"/>
                    <a:lumOff val="5000"/>
                  </a:schemeClr>
                </a:solidFill>
                <a:latin typeface="楷体" pitchFamily="49" charset="-122"/>
                <a:ea typeface="楷体" pitchFamily="49" charset="-122"/>
              </a:rPr>
              <a:t>乡 书 何 处 达？归 雁 洛 阳 边。</a:t>
            </a:r>
            <a:endParaRPr lang="en-US" altLang="zh-CN" sz="2400" b="1" u="sng" dirty="0">
              <a:solidFill>
                <a:schemeClr val="tx1">
                  <a:lumMod val="95000"/>
                  <a:lumOff val="5000"/>
                </a:schemeClr>
              </a:solidFill>
              <a:latin typeface="楷体" pitchFamily="49" charset="-122"/>
              <a:ea typeface="楷体" pitchFamily="49" charset="-122"/>
            </a:endParaRPr>
          </a:p>
          <a:p>
            <a:pPr algn="ctr" eaLnBrk="1" hangingPunct="1">
              <a:lnSpc>
                <a:spcPct val="150000"/>
              </a:lnSpc>
              <a:spcBef>
                <a:spcPts val="0"/>
              </a:spcBef>
              <a:spcAft>
                <a:spcPts val="0"/>
              </a:spcAft>
              <a:defRPr/>
            </a:pPr>
            <a:r>
              <a:rPr lang="zh-CN" altLang="en-US" b="1" dirty="0">
                <a:solidFill>
                  <a:srgbClr val="FF0000"/>
                </a:solidFill>
                <a:latin typeface="楷体" pitchFamily="49" charset="-122"/>
                <a:ea typeface="楷体" pitchFamily="49" charset="-122"/>
              </a:rPr>
              <a:t>思念故土的书信，送到什么地方呢？希望北归的大雁捎一封家书到洛阳。</a:t>
            </a:r>
            <a:endParaRPr lang="en-US" altLang="zh-CN" b="1" dirty="0">
              <a:solidFill>
                <a:srgbClr val="FF0000"/>
              </a:solidFill>
              <a:latin typeface="楷体" pitchFamily="49" charset="-122"/>
              <a:ea typeface="楷体" pitchFamily="49" charset="-122"/>
            </a:endParaRPr>
          </a:p>
        </p:txBody>
      </p:sp>
      <p:sp>
        <p:nvSpPr>
          <p:cNvPr id="7" name="TextBox 3"/>
          <p:cNvSpPr txBox="1">
            <a:spLocks noChangeArrowheads="1"/>
          </p:cNvSpPr>
          <p:nvPr/>
        </p:nvSpPr>
        <p:spPr bwMode="auto">
          <a:xfrm>
            <a:off x="534988" y="2571750"/>
            <a:ext cx="8501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itchFamily="49" charset="-122"/>
                <a:ea typeface="楷体" pitchFamily="49" charset="-122"/>
              </a:rPr>
              <a:t>乡书：</a:t>
            </a:r>
            <a:r>
              <a:rPr lang="zh-CN" altLang="en-US" sz="2400" dirty="0">
                <a:latin typeface="楷体" pitchFamily="49" charset="-122"/>
                <a:ea typeface="楷体" pitchFamily="49" charset="-122"/>
              </a:rPr>
              <a:t>思念故乡的书信。</a:t>
            </a:r>
            <a:r>
              <a:rPr lang="zh-CN" altLang="en-US" sz="2400" b="1" dirty="0">
                <a:solidFill>
                  <a:srgbClr val="FF0000"/>
                </a:solidFill>
                <a:latin typeface="楷体" pitchFamily="49" charset="-122"/>
                <a:ea typeface="楷体" pitchFamily="49" charset="-122"/>
              </a:rPr>
              <a:t>达：</a:t>
            </a:r>
            <a:r>
              <a:rPr lang="zh-CN" altLang="en-US" sz="2400" dirty="0">
                <a:latin typeface="楷体" pitchFamily="49" charset="-122"/>
                <a:ea typeface="楷体" pitchFamily="49" charset="-122"/>
              </a:rPr>
              <a:t>到，送到。</a:t>
            </a:r>
            <a:r>
              <a:rPr lang="zh-CN" altLang="en-US" sz="2400" b="1" dirty="0">
                <a:solidFill>
                  <a:srgbClr val="FF0000"/>
                </a:solidFill>
                <a:latin typeface="楷体" pitchFamily="49" charset="-122"/>
                <a:ea typeface="楷体" pitchFamily="49" charset="-122"/>
              </a:rPr>
              <a:t>归雁：</a:t>
            </a:r>
            <a:r>
              <a:rPr lang="zh-CN" altLang="en-US" sz="2400" dirty="0">
                <a:latin typeface="楷体" pitchFamily="49" charset="-122"/>
                <a:ea typeface="楷体" pitchFamily="49" charset="-122"/>
              </a:rPr>
              <a:t>北归的大雁。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组合 9"/>
          <p:cNvGrpSpPr>
            <a:grpSpLocks/>
          </p:cNvGrpSpPr>
          <p:nvPr/>
        </p:nvGrpSpPr>
        <p:grpSpPr bwMode="auto">
          <a:xfrm>
            <a:off x="28575" y="-3175"/>
            <a:ext cx="2006600" cy="522288"/>
            <a:chOff x="70" y="-63"/>
            <a:chExt cx="3160" cy="822"/>
          </a:xfrm>
        </p:grpSpPr>
        <p:sp>
          <p:nvSpPr>
            <p:cNvPr id="5530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55299" name="矩形 7"/>
          <p:cNvSpPr>
            <a:spLocks noChangeArrowheads="1"/>
          </p:cNvSpPr>
          <p:nvPr/>
        </p:nvSpPr>
        <p:spPr bwMode="auto">
          <a:xfrm>
            <a:off x="215900" y="987425"/>
            <a:ext cx="88931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宋体" pitchFamily="2" charset="-122"/>
              </a:rPr>
              <a:t>1.</a:t>
            </a:r>
            <a:r>
              <a:rPr lang="zh-CN" altLang="en-US" sz="2400" b="1">
                <a:solidFill>
                  <a:srgbClr val="0000FF"/>
                </a:solidFill>
                <a:latin typeface="宋体" pitchFamily="2" charset="-122"/>
              </a:rPr>
              <a:t>诗人此刻在船上，而“</a:t>
            </a:r>
            <a:r>
              <a:rPr lang="zh-CN" altLang="en-US" sz="2400" b="1">
                <a:solidFill>
                  <a:srgbClr val="0000FF"/>
                </a:solidFill>
                <a:latin typeface="楷体" pitchFamily="49" charset="-122"/>
                <a:ea typeface="楷体" pitchFamily="49" charset="-122"/>
              </a:rPr>
              <a:t>客路</a:t>
            </a:r>
            <a:r>
              <a:rPr lang="zh-CN" altLang="en-US" sz="2400" b="1">
                <a:solidFill>
                  <a:srgbClr val="0000FF"/>
                </a:solidFill>
                <a:latin typeface="宋体" pitchFamily="2" charset="-122"/>
              </a:rPr>
              <a:t>”在青山之外，他是看不见的，为什么诗一开头就提到“</a:t>
            </a:r>
            <a:r>
              <a:rPr lang="zh-CN" altLang="en-US" sz="2400" b="1">
                <a:solidFill>
                  <a:srgbClr val="0000FF"/>
                </a:solidFill>
                <a:latin typeface="楷体" pitchFamily="49" charset="-122"/>
                <a:ea typeface="楷体" pitchFamily="49" charset="-122"/>
              </a:rPr>
              <a:t>客路</a:t>
            </a:r>
            <a:r>
              <a:rPr lang="zh-CN" altLang="en-US" sz="2400" b="1">
                <a:solidFill>
                  <a:srgbClr val="0000FF"/>
                </a:solidFill>
                <a:latin typeface="宋体" pitchFamily="2" charset="-122"/>
              </a:rPr>
              <a:t>”呢？</a:t>
            </a:r>
          </a:p>
          <a:p>
            <a:r>
              <a:rPr lang="zh-CN" altLang="en-US" sz="2400" b="1">
                <a:latin typeface="宋体" pitchFamily="2" charset="-122"/>
              </a:rPr>
              <a:t>    </a:t>
            </a:r>
            <a:endParaRPr lang="en-US" altLang="zh-CN" sz="2400" b="1">
              <a:latin typeface="宋体" pitchFamily="2" charset="-122"/>
            </a:endParaRPr>
          </a:p>
          <a:p>
            <a:endParaRPr lang="zh-CN" altLang="en-US" sz="2400" b="1">
              <a:solidFill>
                <a:srgbClr val="FF3300"/>
              </a:solidFill>
              <a:latin typeface="宋体" pitchFamily="2" charset="-122"/>
            </a:endParaRPr>
          </a:p>
          <a:p>
            <a:endParaRPr lang="en-US" altLang="zh-CN" sz="2400" b="1">
              <a:solidFill>
                <a:srgbClr val="0000FF"/>
              </a:solidFill>
              <a:latin typeface="宋体" pitchFamily="2" charset="-122"/>
            </a:endParaRPr>
          </a:p>
          <a:p>
            <a:r>
              <a:rPr lang="en-US" altLang="zh-CN" sz="2400" b="1">
                <a:solidFill>
                  <a:srgbClr val="0000FF"/>
                </a:solidFill>
                <a:latin typeface="宋体" pitchFamily="2" charset="-122"/>
              </a:rPr>
              <a:t>2.</a:t>
            </a:r>
            <a:r>
              <a:rPr lang="zh-CN" altLang="en-US" sz="2400" b="1">
                <a:solidFill>
                  <a:srgbClr val="0000FF"/>
                </a:solidFill>
                <a:latin typeface="宋体" pitchFamily="2" charset="-122"/>
              </a:rPr>
              <a:t>“</a:t>
            </a:r>
            <a:r>
              <a:rPr lang="zh-CN" altLang="en-US" sz="2400" b="1">
                <a:solidFill>
                  <a:srgbClr val="0000FF"/>
                </a:solidFill>
                <a:latin typeface="楷体" pitchFamily="49" charset="-122"/>
                <a:ea typeface="楷体" pitchFamily="49" charset="-122"/>
              </a:rPr>
              <a:t>潮平两岸阔，风正一帆悬</a:t>
            </a:r>
            <a:r>
              <a:rPr lang="zh-CN" altLang="en-US" sz="2400" b="1">
                <a:solidFill>
                  <a:srgbClr val="0000FF"/>
                </a:solidFill>
                <a:latin typeface="宋体" pitchFamily="2" charset="-122"/>
              </a:rPr>
              <a:t>”是诗人在何时何地见到的景象？你能想象出船行的图景吗？为什么要特别提到“</a:t>
            </a:r>
            <a:r>
              <a:rPr lang="zh-CN" altLang="en-US" sz="2400" b="1">
                <a:solidFill>
                  <a:srgbClr val="0000FF"/>
                </a:solidFill>
                <a:latin typeface="楷体" pitchFamily="49" charset="-122"/>
                <a:ea typeface="楷体" pitchFamily="49" charset="-122"/>
              </a:rPr>
              <a:t>潮平</a:t>
            </a:r>
            <a:r>
              <a:rPr lang="zh-CN" altLang="en-US" sz="2400" b="1">
                <a:solidFill>
                  <a:srgbClr val="0000FF"/>
                </a:solidFill>
                <a:latin typeface="宋体" pitchFamily="2" charset="-122"/>
              </a:rPr>
              <a:t>”？</a:t>
            </a:r>
            <a:r>
              <a:rPr lang="zh-CN" altLang="en-US" sz="2400" b="1">
                <a:latin typeface="宋体" pitchFamily="2" charset="-122"/>
              </a:rPr>
              <a:t>    </a:t>
            </a:r>
            <a:endParaRPr lang="zh-CN" altLang="en-US" sz="2400" b="1">
              <a:solidFill>
                <a:srgbClr val="FF3300"/>
              </a:solidFill>
              <a:latin typeface="宋体" pitchFamily="2" charset="-122"/>
            </a:endParaRPr>
          </a:p>
        </p:txBody>
      </p:sp>
      <p:sp>
        <p:nvSpPr>
          <p:cNvPr id="55300" name="TextBox 8"/>
          <p:cNvSpPr txBox="1">
            <a:spLocks noChangeArrowheads="1"/>
          </p:cNvSpPr>
          <p:nvPr/>
        </p:nvSpPr>
        <p:spPr bwMode="auto">
          <a:xfrm>
            <a:off x="179388" y="525463"/>
            <a:ext cx="4643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a:latin typeface="黑体" pitchFamily="49" charset="-122"/>
                <a:ea typeface="黑体" pitchFamily="49" charset="-122"/>
              </a:rPr>
              <a:t>再读诗歌，思考以下问题：</a:t>
            </a:r>
          </a:p>
        </p:txBody>
      </p:sp>
      <p:sp>
        <p:nvSpPr>
          <p:cNvPr id="10" name="矩形 9"/>
          <p:cNvSpPr>
            <a:spLocks noChangeArrowheads="1"/>
          </p:cNvSpPr>
          <p:nvPr/>
        </p:nvSpPr>
        <p:spPr bwMode="auto">
          <a:xfrm>
            <a:off x="539552" y="1924050"/>
            <a:ext cx="79928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itchFamily="49" charset="-122"/>
                <a:ea typeface="楷体" pitchFamily="49" charset="-122"/>
              </a:rPr>
              <a:t>    这是诗人</a:t>
            </a:r>
            <a:r>
              <a:rPr lang="zh-CN" altLang="en-US" sz="2400" b="1" dirty="0" smtClean="0">
                <a:solidFill>
                  <a:srgbClr val="FF0000"/>
                </a:solidFill>
                <a:latin typeface="楷体" pitchFamily="49" charset="-122"/>
                <a:ea typeface="楷体" pitchFamily="49" charset="-122"/>
              </a:rPr>
              <a:t>的想象，</a:t>
            </a:r>
            <a:r>
              <a:rPr lang="zh-CN" altLang="en-US" sz="2400" b="1" dirty="0">
                <a:solidFill>
                  <a:srgbClr val="FF0000"/>
                </a:solidFill>
                <a:latin typeface="楷体" pitchFamily="49" charset="-122"/>
                <a:ea typeface="楷体" pitchFamily="49" charset="-122"/>
              </a:rPr>
              <a:t>表明船到镇江后，还要乘驿车到别的地方去，已暗含旅途奔波之意。</a:t>
            </a:r>
            <a:endParaRPr lang="zh-CN" altLang="en-US" sz="2400" dirty="0">
              <a:solidFill>
                <a:srgbClr val="FF0000"/>
              </a:solidFill>
              <a:latin typeface="楷体" pitchFamily="49" charset="-122"/>
              <a:ea typeface="楷体" pitchFamily="49" charset="-122"/>
            </a:endParaRPr>
          </a:p>
        </p:txBody>
      </p:sp>
      <p:sp>
        <p:nvSpPr>
          <p:cNvPr id="11" name="矩形 10"/>
          <p:cNvSpPr>
            <a:spLocks noChangeArrowheads="1"/>
          </p:cNvSpPr>
          <p:nvPr/>
        </p:nvSpPr>
        <p:spPr bwMode="auto">
          <a:xfrm>
            <a:off x="107950" y="3684588"/>
            <a:ext cx="8820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    在天将明未明之时，在船接近目的地即北固山的长江之中。 “潮平”一语为下句中“江春”一语作铺垫。</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组合 9"/>
          <p:cNvGrpSpPr>
            <a:grpSpLocks/>
          </p:cNvGrpSpPr>
          <p:nvPr/>
        </p:nvGrpSpPr>
        <p:grpSpPr bwMode="auto">
          <a:xfrm>
            <a:off x="28575" y="-3175"/>
            <a:ext cx="2006600" cy="522288"/>
            <a:chOff x="70" y="-63"/>
            <a:chExt cx="3160" cy="822"/>
          </a:xfrm>
        </p:grpSpPr>
        <p:sp>
          <p:nvSpPr>
            <p:cNvPr id="56327"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5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1" name="菱形 5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53251" name="矩形 7"/>
          <p:cNvSpPr>
            <a:spLocks noChangeArrowheads="1"/>
          </p:cNvSpPr>
          <p:nvPr/>
        </p:nvSpPr>
        <p:spPr bwMode="auto">
          <a:xfrm>
            <a:off x="2555875" y="1131888"/>
            <a:ext cx="1422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残冬腊月</a:t>
            </a:r>
            <a:endParaRPr lang="zh-CN" altLang="en-US" sz="1600">
              <a:solidFill>
                <a:srgbClr val="FF0000"/>
              </a:solidFill>
              <a:latin typeface="楷体" pitchFamily="49" charset="-122"/>
              <a:ea typeface="楷体" pitchFamily="49" charset="-122"/>
            </a:endParaRPr>
          </a:p>
        </p:txBody>
      </p:sp>
      <p:sp>
        <p:nvSpPr>
          <p:cNvPr id="53252" name="矩形 8"/>
          <p:cNvSpPr>
            <a:spLocks noChangeArrowheads="1"/>
          </p:cNvSpPr>
          <p:nvPr/>
        </p:nvSpPr>
        <p:spPr bwMode="auto">
          <a:xfrm>
            <a:off x="423863" y="2605088"/>
            <a:ext cx="7677150"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FF0000"/>
                </a:solidFill>
                <a:latin typeface="楷体" pitchFamily="49" charset="-122"/>
                <a:ea typeface="楷体" pitchFamily="49" charset="-122"/>
              </a:rPr>
              <a:t>    由于新年将到，这正是家人团聚之时，而自己</a:t>
            </a:r>
            <a:r>
              <a:rPr lang="zh-CN" altLang="en-US" sz="2400" b="1" dirty="0" smtClean="0">
                <a:solidFill>
                  <a:srgbClr val="FF0000"/>
                </a:solidFill>
                <a:latin typeface="楷体" pitchFamily="49" charset="-122"/>
                <a:ea typeface="楷体" pitchFamily="49" charset="-122"/>
              </a:rPr>
              <a:t>旅居他</a:t>
            </a:r>
            <a:r>
              <a:rPr lang="zh-CN" altLang="en-US" sz="2400" b="1" dirty="0">
                <a:solidFill>
                  <a:srgbClr val="FF0000"/>
                </a:solidFill>
                <a:latin typeface="楷体" pitchFamily="49" charset="-122"/>
                <a:ea typeface="楷体" pitchFamily="49" charset="-122"/>
              </a:rPr>
              <a:t>乡，久不得归，自然想到要借大雁给他传递家书。</a:t>
            </a:r>
            <a:endParaRPr lang="zh-CN" altLang="en-US" sz="1600" dirty="0">
              <a:solidFill>
                <a:srgbClr val="FF0000"/>
              </a:solidFill>
              <a:latin typeface="楷体" pitchFamily="49" charset="-122"/>
              <a:ea typeface="楷体" pitchFamily="49" charset="-122"/>
            </a:endParaRPr>
          </a:p>
        </p:txBody>
      </p:sp>
      <p:sp>
        <p:nvSpPr>
          <p:cNvPr id="56325" name="矩形 9"/>
          <p:cNvSpPr>
            <a:spLocks noChangeArrowheads="1"/>
          </p:cNvSpPr>
          <p:nvPr/>
        </p:nvSpPr>
        <p:spPr bwMode="auto">
          <a:xfrm>
            <a:off x="468313" y="555625"/>
            <a:ext cx="6572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400" b="1">
                <a:solidFill>
                  <a:srgbClr val="0000FF"/>
                </a:solidFill>
                <a:latin typeface="宋体" pitchFamily="2" charset="-122"/>
              </a:rPr>
              <a:t>3.</a:t>
            </a:r>
            <a:r>
              <a:rPr lang="zh-CN" altLang="en-US" sz="2400" b="1">
                <a:solidFill>
                  <a:srgbClr val="0000FF"/>
                </a:solidFill>
                <a:latin typeface="宋体" pitchFamily="2" charset="-122"/>
              </a:rPr>
              <a:t>这个“</a:t>
            </a:r>
            <a:r>
              <a:rPr lang="zh-CN" altLang="en-US" sz="2400" b="1">
                <a:solidFill>
                  <a:srgbClr val="0000FF"/>
                </a:solidFill>
                <a:latin typeface="楷体" pitchFamily="49" charset="-122"/>
                <a:ea typeface="楷体" pitchFamily="49" charset="-122"/>
              </a:rPr>
              <a:t>旧年</a:t>
            </a:r>
            <a:r>
              <a:rPr lang="zh-CN" altLang="en-US" sz="2400" b="1">
                <a:solidFill>
                  <a:srgbClr val="0000FF"/>
                </a:solidFill>
                <a:latin typeface="宋体" pitchFamily="2" charset="-122"/>
              </a:rPr>
              <a:t>”指的是一年中哪一段时间</a:t>
            </a:r>
            <a:r>
              <a:rPr lang="en-US" altLang="zh-CN" sz="2400" b="1">
                <a:solidFill>
                  <a:srgbClr val="0000FF"/>
                </a:solidFill>
                <a:latin typeface="宋体" pitchFamily="2" charset="-122"/>
              </a:rPr>
              <a:t>?</a:t>
            </a:r>
          </a:p>
        </p:txBody>
      </p:sp>
      <p:sp>
        <p:nvSpPr>
          <p:cNvPr id="56326" name="矩形 10"/>
          <p:cNvSpPr>
            <a:spLocks noChangeArrowheads="1"/>
          </p:cNvSpPr>
          <p:nvPr/>
        </p:nvSpPr>
        <p:spPr bwMode="auto">
          <a:xfrm>
            <a:off x="527050" y="2066925"/>
            <a:ext cx="7358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宋体" pitchFamily="2" charset="-122"/>
              </a:rPr>
              <a:t>4.</a:t>
            </a:r>
            <a:r>
              <a:rPr lang="zh-CN" altLang="en-US" sz="2400" b="1">
                <a:solidFill>
                  <a:srgbClr val="0000FF"/>
                </a:solidFill>
                <a:latin typeface="宋体" pitchFamily="2" charset="-122"/>
              </a:rPr>
              <a:t>为什么诗人突然想到要寄一封家书呢</a:t>
            </a:r>
            <a:r>
              <a:rPr lang="en-US" altLang="zh-CN" sz="2400" b="1">
                <a:solidFill>
                  <a:srgbClr val="0000FF"/>
                </a:solidFill>
                <a:latin typeface="宋体" pitchFamily="2" charset="-122"/>
              </a:rPr>
              <a:t>?</a:t>
            </a:r>
            <a:endParaRPr lang="zh-CN" altLang="en-US" sz="1600">
              <a:solidFill>
                <a:srgbClr val="0000FF"/>
              </a:solidFill>
              <a:latin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 calcmode="lin" valueType="num">
                                      <p:cBhvr additive="base">
                                        <p:cTn id="7" dur="500" fill="hold"/>
                                        <p:tgtEl>
                                          <p:spTgt spid="53251"/>
                                        </p:tgtEl>
                                        <p:attrNameLst>
                                          <p:attrName>ppt_x</p:attrName>
                                        </p:attrNameLst>
                                      </p:cBhvr>
                                      <p:tavLst>
                                        <p:tav tm="0">
                                          <p:val>
                                            <p:strVal val="#ppt_x"/>
                                          </p:val>
                                        </p:tav>
                                        <p:tav tm="100000">
                                          <p:val>
                                            <p:strVal val="#ppt_x"/>
                                          </p:val>
                                        </p:tav>
                                      </p:tavLst>
                                    </p:anim>
                                    <p:anim calcmode="lin" valueType="num">
                                      <p:cBhvr additive="base">
                                        <p:cTn id="8" dur="500" fill="hold"/>
                                        <p:tgtEl>
                                          <p:spTgt spid="5325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2"/>
                                        </p:tgtEl>
                                        <p:attrNameLst>
                                          <p:attrName>style.visibility</p:attrName>
                                        </p:attrNameLst>
                                      </p:cBhvr>
                                      <p:to>
                                        <p:strVal val="visible"/>
                                      </p:to>
                                    </p:set>
                                    <p:anim calcmode="lin" valueType="num">
                                      <p:cBhvr additive="base">
                                        <p:cTn id="13" dur="500" fill="hold"/>
                                        <p:tgtEl>
                                          <p:spTgt spid="53252"/>
                                        </p:tgtEl>
                                        <p:attrNameLst>
                                          <p:attrName>ppt_x</p:attrName>
                                        </p:attrNameLst>
                                      </p:cBhvr>
                                      <p:tavLst>
                                        <p:tav tm="0">
                                          <p:val>
                                            <p:strVal val="#ppt_x"/>
                                          </p:val>
                                        </p:tav>
                                        <p:tav tm="100000">
                                          <p:val>
                                            <p:strVal val="#ppt_x"/>
                                          </p:val>
                                        </p:tav>
                                      </p:tavLst>
                                    </p:anim>
                                    <p:anim calcmode="lin" valueType="num">
                                      <p:cBhvr additive="base">
                                        <p:cTn id="14"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325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组合 9"/>
          <p:cNvGrpSpPr>
            <a:grpSpLocks/>
          </p:cNvGrpSpPr>
          <p:nvPr/>
        </p:nvGrpSpPr>
        <p:grpSpPr bwMode="auto">
          <a:xfrm>
            <a:off x="28575" y="-3175"/>
            <a:ext cx="2006600" cy="522288"/>
            <a:chOff x="70" y="-63"/>
            <a:chExt cx="3160" cy="822"/>
          </a:xfrm>
        </p:grpSpPr>
        <p:sp>
          <p:nvSpPr>
            <p:cNvPr id="5734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57347" name="TextBox 5"/>
          <p:cNvSpPr txBox="1">
            <a:spLocks noChangeArrowheads="1"/>
          </p:cNvSpPr>
          <p:nvPr/>
        </p:nvSpPr>
        <p:spPr bwMode="auto">
          <a:xfrm>
            <a:off x="382588" y="877392"/>
            <a:ext cx="82931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solidFill>
                  <a:srgbClr val="0000FF"/>
                </a:solidFill>
                <a:latin typeface="宋体" pitchFamily="2" charset="-122"/>
              </a:rPr>
              <a:t>5.《</a:t>
            </a:r>
            <a:r>
              <a:rPr lang="zh-CN" altLang="en-US" sz="2400" b="1" dirty="0">
                <a:solidFill>
                  <a:srgbClr val="0000FF"/>
                </a:solidFill>
                <a:latin typeface="宋体" pitchFamily="2" charset="-122"/>
              </a:rPr>
              <a:t>次北固山下</a:t>
            </a:r>
            <a:r>
              <a:rPr lang="en-US" altLang="zh-CN" sz="2400" b="1" dirty="0">
                <a:solidFill>
                  <a:srgbClr val="0000FF"/>
                </a:solidFill>
                <a:latin typeface="宋体" pitchFamily="2" charset="-122"/>
              </a:rPr>
              <a:t>》</a:t>
            </a:r>
            <a:r>
              <a:rPr lang="zh-CN" altLang="en-US" sz="2400" b="1" dirty="0">
                <a:solidFill>
                  <a:srgbClr val="0000FF"/>
                </a:solidFill>
                <a:latin typeface="宋体" pitchFamily="2" charset="-122"/>
              </a:rPr>
              <a:t>这首诗</a:t>
            </a:r>
            <a:r>
              <a:rPr lang="zh-CN" altLang="en-US" sz="2400" b="1" dirty="0" smtClean="0">
                <a:solidFill>
                  <a:srgbClr val="0000FF"/>
                </a:solidFill>
                <a:latin typeface="宋体" pitchFamily="2" charset="-122"/>
              </a:rPr>
              <a:t>哪句</a:t>
            </a:r>
            <a:r>
              <a:rPr lang="zh-CN" altLang="en-US" sz="2400" b="1" dirty="0">
                <a:solidFill>
                  <a:srgbClr val="0000FF"/>
                </a:solidFill>
                <a:latin typeface="宋体" pitchFamily="2" charset="-122"/>
              </a:rPr>
              <a:t>直接抒情？</a:t>
            </a:r>
            <a:r>
              <a:rPr lang="zh-CN" altLang="en-US" sz="2400" b="1" dirty="0" smtClean="0">
                <a:solidFill>
                  <a:srgbClr val="0000FF"/>
                </a:solidFill>
                <a:latin typeface="宋体" pitchFamily="2" charset="-122"/>
              </a:rPr>
              <a:t>哪句属</a:t>
            </a:r>
            <a:r>
              <a:rPr lang="zh-CN" altLang="en-US" sz="2400" b="1" dirty="0">
                <a:solidFill>
                  <a:srgbClr val="0000FF"/>
                </a:solidFill>
                <a:latin typeface="宋体" pitchFamily="2" charset="-122"/>
              </a:rPr>
              <a:t>于写景？你能说出来这是什么写作手法吗？</a:t>
            </a:r>
          </a:p>
        </p:txBody>
      </p:sp>
      <p:sp>
        <p:nvSpPr>
          <p:cNvPr id="8" name="TextBox 7"/>
          <p:cNvSpPr txBox="1">
            <a:spLocks noChangeArrowheads="1"/>
          </p:cNvSpPr>
          <p:nvPr/>
        </p:nvSpPr>
        <p:spPr bwMode="auto">
          <a:xfrm>
            <a:off x="388938" y="1897544"/>
            <a:ext cx="828675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FF0000"/>
                </a:solidFill>
                <a:latin typeface="楷体" pitchFamily="49" charset="-122"/>
                <a:ea typeface="楷体" pitchFamily="49" charset="-122"/>
              </a:rPr>
              <a:t>    </a:t>
            </a:r>
            <a:r>
              <a:rPr lang="zh-CN" altLang="en-US" sz="2400" b="1" dirty="0" smtClean="0">
                <a:solidFill>
                  <a:srgbClr val="FF0000"/>
                </a:solidFill>
                <a:latin typeface="楷体" pitchFamily="49" charset="-122"/>
                <a:ea typeface="楷体" pitchFamily="49" charset="-122"/>
              </a:rPr>
              <a:t>后两句</a:t>
            </a:r>
            <a:r>
              <a:rPr lang="en-US" altLang="zh-CN" sz="2400" b="1" dirty="0" smtClean="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乡书何处</a:t>
            </a:r>
            <a:r>
              <a:rPr lang="zh-CN" altLang="en-US" sz="2400" b="1" dirty="0" smtClean="0">
                <a:solidFill>
                  <a:srgbClr val="FF0000"/>
                </a:solidFill>
                <a:latin typeface="楷体" pitchFamily="49" charset="-122"/>
                <a:ea typeface="楷体" pitchFamily="49" charset="-122"/>
              </a:rPr>
              <a:t>达？归</a:t>
            </a:r>
            <a:r>
              <a:rPr lang="zh-CN" altLang="en-US" sz="2400" b="1" dirty="0">
                <a:solidFill>
                  <a:srgbClr val="FF0000"/>
                </a:solidFill>
                <a:latin typeface="楷体" pitchFamily="49" charset="-122"/>
                <a:ea typeface="楷体" pitchFamily="49" charset="-122"/>
              </a:rPr>
              <a:t>雁洛阳边。</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直接抒情，其</a:t>
            </a:r>
            <a:r>
              <a:rPr lang="zh-CN" altLang="en-US" sz="2400" b="1" dirty="0" smtClean="0">
                <a:solidFill>
                  <a:srgbClr val="FF0000"/>
                </a:solidFill>
                <a:latin typeface="楷体" pitchFamily="49" charset="-122"/>
                <a:ea typeface="楷体" pitchFamily="49" charset="-122"/>
              </a:rPr>
              <a:t>他句</a:t>
            </a:r>
            <a:r>
              <a:rPr lang="zh-CN" altLang="en-US" sz="2400" b="1" dirty="0">
                <a:solidFill>
                  <a:srgbClr val="FF0000"/>
                </a:solidFill>
                <a:latin typeface="楷体" pitchFamily="49" charset="-122"/>
                <a:ea typeface="楷体" pitchFamily="49" charset="-122"/>
              </a:rPr>
              <a:t>属于写景。先写景，再抒情，景为情设，情因景生，这是诗歌里常用的情景交融的写作手法。</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组合 9"/>
          <p:cNvGrpSpPr>
            <a:grpSpLocks/>
          </p:cNvGrpSpPr>
          <p:nvPr/>
        </p:nvGrpSpPr>
        <p:grpSpPr bwMode="auto">
          <a:xfrm>
            <a:off x="28575" y="-3175"/>
            <a:ext cx="2006600" cy="522288"/>
            <a:chOff x="70" y="-63"/>
            <a:chExt cx="3160" cy="822"/>
          </a:xfrm>
        </p:grpSpPr>
        <p:sp>
          <p:nvSpPr>
            <p:cNvPr id="58374"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58371" name="TextBox 5"/>
          <p:cNvSpPr txBox="1">
            <a:spLocks noChangeArrowheads="1"/>
          </p:cNvSpPr>
          <p:nvPr/>
        </p:nvSpPr>
        <p:spPr bwMode="auto">
          <a:xfrm>
            <a:off x="352177" y="733425"/>
            <a:ext cx="83962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solidFill>
                  <a:srgbClr val="0000FF"/>
                </a:solidFill>
                <a:latin typeface="宋体" pitchFamily="2" charset="-122"/>
              </a:rPr>
              <a:t>6.“</a:t>
            </a:r>
            <a:r>
              <a:rPr lang="zh-CN" altLang="en-US" sz="2400" b="1" dirty="0">
                <a:solidFill>
                  <a:srgbClr val="0000FF"/>
                </a:solidFill>
                <a:latin typeface="楷体" pitchFamily="49" charset="-122"/>
                <a:ea typeface="楷体" pitchFamily="49" charset="-122"/>
              </a:rPr>
              <a:t>海日生残夜，江春入旧年</a:t>
            </a:r>
            <a:r>
              <a:rPr lang="zh-CN" altLang="en-US" sz="2400" b="1" dirty="0">
                <a:solidFill>
                  <a:srgbClr val="0000FF"/>
                </a:solidFill>
                <a:latin typeface="宋体" pitchFamily="2" charset="-122"/>
              </a:rPr>
              <a:t>。</a:t>
            </a:r>
            <a:r>
              <a:rPr lang="en-US" altLang="zh-CN" sz="2400" b="1" dirty="0">
                <a:solidFill>
                  <a:srgbClr val="0000FF"/>
                </a:solidFill>
                <a:latin typeface="宋体" pitchFamily="2" charset="-122"/>
              </a:rPr>
              <a:t>”</a:t>
            </a:r>
            <a:r>
              <a:rPr lang="zh-CN" altLang="en-US" sz="2400" b="1" dirty="0">
                <a:solidFill>
                  <a:srgbClr val="0000FF"/>
                </a:solidFill>
                <a:latin typeface="宋体" pitchFamily="2" charset="-122"/>
              </a:rPr>
              <a:t>写了怎样的景象，这两种景象有相同的地方吗？你觉得</a:t>
            </a:r>
            <a:r>
              <a:rPr lang="zh-CN" altLang="en-US" sz="2400" b="1" dirty="0" smtClean="0">
                <a:solidFill>
                  <a:srgbClr val="0000FF"/>
                </a:solidFill>
                <a:latin typeface="宋体" pitchFamily="2" charset="-122"/>
              </a:rPr>
              <a:t>这两句</a:t>
            </a:r>
            <a:r>
              <a:rPr lang="zh-CN" altLang="en-US" sz="2400" b="1" dirty="0">
                <a:solidFill>
                  <a:srgbClr val="0000FF"/>
                </a:solidFill>
                <a:latin typeface="宋体" pitchFamily="2" charset="-122"/>
              </a:rPr>
              <a:t>诗中哪两个字用得好？说说理由。</a:t>
            </a:r>
          </a:p>
        </p:txBody>
      </p:sp>
      <p:sp>
        <p:nvSpPr>
          <p:cNvPr id="58372" name="矩形 6"/>
          <p:cNvSpPr>
            <a:spLocks noChangeArrowheads="1"/>
          </p:cNvSpPr>
          <p:nvPr/>
        </p:nvSpPr>
        <p:spPr bwMode="auto">
          <a:xfrm>
            <a:off x="684213" y="1880295"/>
            <a:ext cx="7632700"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0000"/>
              </a:lnSpc>
            </a:pPr>
            <a:r>
              <a:rPr lang="zh-CN" altLang="en-US" sz="2400" b="1" dirty="0">
                <a:latin typeface="楷体" pitchFamily="49" charset="-122"/>
                <a:ea typeface="楷体" pitchFamily="49" charset="-122"/>
              </a:rPr>
              <a:t>    白日和黑夜的交替，新年和旧年的交替，都描写了时序交替中的景物。</a:t>
            </a:r>
          </a:p>
        </p:txBody>
      </p:sp>
      <p:sp>
        <p:nvSpPr>
          <p:cNvPr id="58373" name="矩形 7"/>
          <p:cNvSpPr>
            <a:spLocks noChangeArrowheads="1"/>
          </p:cNvSpPr>
          <p:nvPr/>
        </p:nvSpPr>
        <p:spPr bwMode="auto">
          <a:xfrm>
            <a:off x="611560" y="2805534"/>
            <a:ext cx="7775575"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0000"/>
              </a:lnSpc>
            </a:pPr>
            <a:r>
              <a:rPr lang="zh-CN" altLang="en-US" sz="2400" b="1" dirty="0">
                <a:latin typeface="楷体" pitchFamily="49" charset="-122"/>
                <a:ea typeface="楷体" pitchFamily="49" charset="-122"/>
              </a:rPr>
              <a:t>    “生”字和“入”字用得好。</a:t>
            </a:r>
            <a:r>
              <a:rPr lang="zh-CN" altLang="en-US" sz="2400" b="1" dirty="0">
                <a:solidFill>
                  <a:srgbClr val="FF0000"/>
                </a:solidFill>
                <a:latin typeface="楷体" pitchFamily="49" charset="-122"/>
                <a:ea typeface="楷体" pitchFamily="49" charset="-122"/>
              </a:rPr>
              <a:t>“生”“入”采用拟人的手法</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将“日”和“春”人格化了</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赋予了它们人的意志和情思。</a:t>
            </a:r>
            <a:r>
              <a:rPr lang="zh-CN" altLang="en-US" sz="2400" b="1" dirty="0">
                <a:latin typeface="楷体" pitchFamily="49" charset="-122"/>
                <a:ea typeface="楷体" pitchFamily="49" charset="-122"/>
              </a:rPr>
              <a:t>无意说理</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却在描写景物节令中蕴含哲理。</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wipe(left)">
                                      <p:cBhvr>
                                        <p:cTn id="7" dur="500"/>
                                        <p:tgtEl>
                                          <p:spTgt spid="583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8373"/>
                                        </p:tgtEl>
                                        <p:attrNameLst>
                                          <p:attrName>style.visibility</p:attrName>
                                        </p:attrNameLst>
                                      </p:cBhvr>
                                      <p:to>
                                        <p:strVal val="visible"/>
                                      </p:to>
                                    </p:set>
                                    <p:animEffect transition="in" filter="wipe(left)">
                                      <p:cBhvr>
                                        <p:cTn id="12" dur="500"/>
                                        <p:tgtEl>
                                          <p:spTgt spid="58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P spid="5837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组合 9"/>
          <p:cNvGrpSpPr>
            <a:grpSpLocks/>
          </p:cNvGrpSpPr>
          <p:nvPr/>
        </p:nvGrpSpPr>
        <p:grpSpPr bwMode="auto">
          <a:xfrm>
            <a:off x="28575" y="-3175"/>
            <a:ext cx="2006600" cy="522288"/>
            <a:chOff x="70" y="-63"/>
            <a:chExt cx="3160" cy="822"/>
          </a:xfrm>
        </p:grpSpPr>
        <p:sp>
          <p:nvSpPr>
            <p:cNvPr id="59397"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59395" name="TextBox 5"/>
          <p:cNvSpPr txBox="1">
            <a:spLocks noChangeArrowheads="1"/>
          </p:cNvSpPr>
          <p:nvPr/>
        </p:nvSpPr>
        <p:spPr bwMode="auto">
          <a:xfrm>
            <a:off x="414655" y="915566"/>
            <a:ext cx="8572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dirty="0">
                <a:solidFill>
                  <a:srgbClr val="0000FF"/>
                </a:solidFill>
                <a:latin typeface="宋体" pitchFamily="2" charset="-122"/>
              </a:rPr>
              <a:t>7.</a:t>
            </a:r>
            <a:r>
              <a:rPr lang="zh-CN" altLang="en-US" sz="2400" b="1" dirty="0" smtClean="0">
                <a:solidFill>
                  <a:srgbClr val="0000FF"/>
                </a:solidFill>
                <a:latin typeface="宋体" pitchFamily="2" charset="-122"/>
              </a:rPr>
              <a:t>读</a:t>
            </a:r>
            <a:r>
              <a:rPr lang="en-US" altLang="zh-CN" sz="2400" b="1" dirty="0" smtClean="0">
                <a:solidFill>
                  <a:srgbClr val="0000FF"/>
                </a:solidFill>
                <a:latin typeface="宋体" pitchFamily="2" charset="-122"/>
              </a:rPr>
              <a:t>“</a:t>
            </a:r>
            <a:r>
              <a:rPr lang="zh-CN" altLang="en-US" sz="2400" b="1" dirty="0">
                <a:solidFill>
                  <a:srgbClr val="0000FF"/>
                </a:solidFill>
                <a:latin typeface="楷体" pitchFamily="49" charset="-122"/>
                <a:ea typeface="楷体" pitchFamily="49" charset="-122"/>
              </a:rPr>
              <a:t>海日生残夜，江春入旧</a:t>
            </a:r>
            <a:r>
              <a:rPr lang="zh-CN" altLang="en-US" sz="2400" b="1" dirty="0" smtClean="0">
                <a:solidFill>
                  <a:srgbClr val="0000FF"/>
                </a:solidFill>
                <a:latin typeface="楷体" pitchFamily="49" charset="-122"/>
                <a:ea typeface="楷体" pitchFamily="49" charset="-122"/>
              </a:rPr>
              <a:t>年</a:t>
            </a:r>
            <a:r>
              <a:rPr lang="en-US" altLang="zh-CN" sz="2400" b="1" dirty="0" smtClean="0">
                <a:solidFill>
                  <a:srgbClr val="0000FF"/>
                </a:solidFill>
                <a:latin typeface="宋体" pitchFamily="2" charset="-122"/>
              </a:rPr>
              <a:t>”</a:t>
            </a:r>
            <a:r>
              <a:rPr lang="zh-CN" altLang="en-US" sz="2400" b="1" dirty="0" smtClean="0">
                <a:solidFill>
                  <a:srgbClr val="0000FF"/>
                </a:solidFill>
                <a:latin typeface="宋体" pitchFamily="2" charset="-122"/>
              </a:rPr>
              <a:t> ，</a:t>
            </a:r>
            <a:r>
              <a:rPr lang="zh-CN" altLang="en-US" sz="2400" b="1" dirty="0">
                <a:solidFill>
                  <a:srgbClr val="0000FF"/>
                </a:solidFill>
                <a:latin typeface="宋体" pitchFamily="2" charset="-122"/>
              </a:rPr>
              <a:t>你还有什么新的感受？</a:t>
            </a:r>
          </a:p>
        </p:txBody>
      </p:sp>
      <p:sp>
        <p:nvSpPr>
          <p:cNvPr id="55300" name="TextBox 7"/>
          <p:cNvSpPr txBox="1">
            <a:spLocks noChangeArrowheads="1"/>
          </p:cNvSpPr>
          <p:nvPr/>
        </p:nvSpPr>
        <p:spPr bwMode="auto">
          <a:xfrm>
            <a:off x="250825" y="1643063"/>
            <a:ext cx="8643938"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200" b="1" dirty="0">
                <a:latin typeface="楷体" pitchFamily="49" charset="-122"/>
                <a:ea typeface="楷体" pitchFamily="49" charset="-122"/>
              </a:rPr>
              <a:t>    残夜未尽，而旭日已升；旧岁未除，而江上春潮已至</a:t>
            </a:r>
            <a:r>
              <a:rPr lang="en-US" altLang="zh-CN" sz="2200" b="1" dirty="0">
                <a:latin typeface="楷体" pitchFamily="49" charset="-122"/>
                <a:ea typeface="楷体" pitchFamily="49" charset="-122"/>
              </a:rPr>
              <a:t>——</a:t>
            </a:r>
            <a:r>
              <a:rPr lang="zh-CN" altLang="en-US" sz="2200" b="1" dirty="0">
                <a:latin typeface="楷体" pitchFamily="49" charset="-122"/>
                <a:ea typeface="楷体" pitchFamily="49" charset="-122"/>
              </a:rPr>
              <a:t>这不正是包含着新的希望吗</a:t>
            </a:r>
            <a:r>
              <a:rPr lang="en-US" altLang="zh-CN" sz="2200" b="1" dirty="0">
                <a:latin typeface="楷体" pitchFamily="49" charset="-122"/>
                <a:ea typeface="楷体" pitchFamily="49" charset="-122"/>
              </a:rPr>
              <a:t>?</a:t>
            </a:r>
            <a:r>
              <a:rPr lang="zh-CN" altLang="en-US" sz="2200" b="1" dirty="0">
                <a:latin typeface="楷体" pitchFamily="49" charset="-122"/>
                <a:ea typeface="楷体" pitchFamily="49" charset="-122"/>
              </a:rPr>
              <a:t> </a:t>
            </a:r>
            <a:r>
              <a:rPr lang="en-US" altLang="zh-CN" sz="2200" b="1" dirty="0">
                <a:latin typeface="楷体" pitchFamily="49" charset="-122"/>
                <a:ea typeface="楷体" pitchFamily="49" charset="-122"/>
              </a:rPr>
              <a:t>“</a:t>
            </a:r>
            <a:r>
              <a:rPr lang="zh-CN" altLang="en-US" sz="2200" b="1" dirty="0">
                <a:latin typeface="楷体" pitchFamily="49" charset="-122"/>
                <a:ea typeface="楷体" pitchFamily="49" charset="-122"/>
              </a:rPr>
              <a:t>海日</a:t>
            </a:r>
            <a:r>
              <a:rPr lang="en-US" altLang="zh-CN" sz="2200" b="1" dirty="0">
                <a:latin typeface="楷体" pitchFamily="49" charset="-122"/>
                <a:ea typeface="楷体" pitchFamily="49" charset="-122"/>
              </a:rPr>
              <a:t>”</a:t>
            </a:r>
            <a:r>
              <a:rPr lang="zh-CN" altLang="en-US" sz="2200" b="1" dirty="0">
                <a:latin typeface="楷体" pitchFamily="49" charset="-122"/>
                <a:ea typeface="楷体" pitchFamily="49" charset="-122"/>
              </a:rPr>
              <a:t>两句就可以使我们产生对美好事物的追求，并且相信它会突破一切阻力出现在我们眼前。这两句不仅写景逼真，叙事确切，而且表现的是具有普遍意义的生活真理，给人以积极向上的艺术鼓舞力量，历来脍炙人口。</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additive="base">
                                        <p:cTn id="7" dur="500" fill="hold"/>
                                        <p:tgtEl>
                                          <p:spTgt spid="55300"/>
                                        </p:tgtEl>
                                        <p:attrNameLst>
                                          <p:attrName>ppt_x</p:attrName>
                                        </p:attrNameLst>
                                      </p:cBhvr>
                                      <p:tavLst>
                                        <p:tav tm="0">
                                          <p:val>
                                            <p:strVal val="#ppt_x"/>
                                          </p:val>
                                        </p:tav>
                                        <p:tav tm="100000">
                                          <p:val>
                                            <p:strVal val="#ppt_x"/>
                                          </p:val>
                                        </p:tav>
                                      </p:tavLst>
                                    </p:anim>
                                    <p:anim calcmode="lin" valueType="num">
                                      <p:cBhvr additive="base">
                                        <p:cTn id="8" dur="500" fill="hold"/>
                                        <p:tgtEl>
                                          <p:spTgt spid="553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组合 1"/>
          <p:cNvGrpSpPr>
            <a:grpSpLocks/>
          </p:cNvGrpSpPr>
          <p:nvPr/>
        </p:nvGrpSpPr>
        <p:grpSpPr bwMode="auto">
          <a:xfrm>
            <a:off x="3549650" y="852488"/>
            <a:ext cx="1743075" cy="566737"/>
            <a:chOff x="3333750" y="598488"/>
            <a:chExt cx="1743075" cy="566737"/>
          </a:xfrm>
        </p:grpSpPr>
        <p:sp>
          <p:nvSpPr>
            <p:cNvPr id="20" name="圆角矩形 19">
              <a:extLst>
                <a:ext uri="{FF2B5EF4-FFF2-40B4-BE49-F238E27FC236}"/>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3" name="圆角矩形 22">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0428"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概括主题</a:t>
              </a:r>
            </a:p>
          </p:txBody>
        </p:sp>
      </p:grpSp>
      <p:grpSp>
        <p:nvGrpSpPr>
          <p:cNvPr id="60419" name="组合 13"/>
          <p:cNvGrpSpPr>
            <a:grpSpLocks/>
          </p:cNvGrpSpPr>
          <p:nvPr/>
        </p:nvGrpSpPr>
        <p:grpSpPr bwMode="auto">
          <a:xfrm>
            <a:off x="28575" y="-20638"/>
            <a:ext cx="2006600" cy="522288"/>
            <a:chOff x="70" y="-63"/>
            <a:chExt cx="3160" cy="822"/>
          </a:xfrm>
        </p:grpSpPr>
        <p:sp>
          <p:nvSpPr>
            <p:cNvPr id="60421"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课堂小结</a:t>
              </a: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0420" name="TextBox 11"/>
          <p:cNvSpPr txBox="1">
            <a:spLocks noChangeArrowheads="1"/>
          </p:cNvSpPr>
          <p:nvPr/>
        </p:nvSpPr>
        <p:spPr bwMode="auto">
          <a:xfrm>
            <a:off x="1042988" y="1635125"/>
            <a:ext cx="70008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b="1">
                <a:latin typeface="楷体" pitchFamily="49" charset="-122"/>
                <a:ea typeface="楷体" pitchFamily="49" charset="-122"/>
              </a:rPr>
              <a:t>    诗中诗人即景抒情，细致地描绘了长江下游开阔秀丽的早春景色，抒发了旅途中的思乡之情。</a:t>
            </a:r>
          </a:p>
        </p:txBody>
      </p:sp>
    </p:spTree>
  </p:cSld>
  <p:clrMapOvr>
    <a:masterClrMapping/>
  </p:clrMapOvr>
  <p:transition spd="slow">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组合 8"/>
          <p:cNvGrpSpPr>
            <a:grpSpLocks/>
          </p:cNvGrpSpPr>
          <p:nvPr/>
        </p:nvGrpSpPr>
        <p:grpSpPr bwMode="auto">
          <a:xfrm>
            <a:off x="34925" y="-20638"/>
            <a:ext cx="2008188" cy="523876"/>
            <a:chOff x="70" y="-63"/>
            <a:chExt cx="3161" cy="824"/>
          </a:xfrm>
        </p:grpSpPr>
        <p:sp>
          <p:nvSpPr>
            <p:cNvPr id="6144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1443" name="TextBox 5"/>
          <p:cNvSpPr txBox="1">
            <a:spLocks noChangeArrowheads="1"/>
          </p:cNvSpPr>
          <p:nvPr/>
        </p:nvSpPr>
        <p:spPr bwMode="auto">
          <a:xfrm>
            <a:off x="971550" y="771525"/>
            <a:ext cx="3816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宋体" pitchFamily="2" charset="-122"/>
              </a:rPr>
              <a:t>寓情于景，景中含</a:t>
            </a:r>
            <a:r>
              <a:rPr lang="zh-CN" altLang="en-US" sz="2400" b="1" dirty="0" smtClean="0">
                <a:solidFill>
                  <a:srgbClr val="FF0000"/>
                </a:solidFill>
                <a:latin typeface="宋体" pitchFamily="2" charset="-122"/>
              </a:rPr>
              <a:t>理。</a:t>
            </a:r>
            <a:endParaRPr lang="zh-CN" altLang="en-US" sz="2400" b="1" dirty="0">
              <a:solidFill>
                <a:srgbClr val="FF0000"/>
              </a:solidFill>
              <a:latin typeface="宋体" pitchFamily="2" charset="-122"/>
            </a:endParaRPr>
          </a:p>
        </p:txBody>
      </p:sp>
      <p:sp>
        <p:nvSpPr>
          <p:cNvPr id="61444" name="TextBox 6"/>
          <p:cNvSpPr txBox="1">
            <a:spLocks noChangeArrowheads="1"/>
          </p:cNvSpPr>
          <p:nvPr/>
        </p:nvSpPr>
        <p:spPr bwMode="auto">
          <a:xfrm>
            <a:off x="323850" y="1293813"/>
            <a:ext cx="8569325"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en-US" sz="2400" b="1">
                <a:solidFill>
                  <a:srgbClr val="0000FF"/>
                </a:solidFill>
                <a:latin typeface="楷体" pitchFamily="49" charset="-122"/>
                <a:ea typeface="楷体" pitchFamily="49" charset="-122"/>
              </a:rPr>
              <a:t>    这是一首五言律诗，颈联被明代胡应麟赞为“形容景物，妙绝千古”。时序匆匆交替，这怎能不让身在“客路”的诗人顿生思乡之情呢？诗中“生”“入”用了拟人手法。诗人无意说理，却在描写景物中蕴含理趣。海日生于残夜，驱尽黑暗，江上景物呈现的“春意”闯入旧年，赶走严冬，表现出具有普遍意义的生活哲理，给人以乐观、积极向上的力量。</a:t>
            </a:r>
          </a:p>
        </p:txBody>
      </p:sp>
    </p:spTree>
  </p:cSld>
  <p:clrMapOvr>
    <a:masterClrMapping/>
  </p:clrMapOvr>
  <p:transition spd="slow">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6" name="组合 35"/>
          <p:cNvGrpSpPr>
            <a:grpSpLocks/>
          </p:cNvGrpSpPr>
          <p:nvPr/>
        </p:nvGrpSpPr>
        <p:grpSpPr bwMode="auto">
          <a:xfrm>
            <a:off x="44450" y="-20638"/>
            <a:ext cx="2006600" cy="523876"/>
            <a:chOff x="70" y="-63"/>
            <a:chExt cx="3161" cy="824"/>
          </a:xfrm>
        </p:grpSpPr>
        <p:sp>
          <p:nvSpPr>
            <p:cNvPr id="6247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板书设计</a:t>
              </a:r>
            </a:p>
          </p:txBody>
        </p:sp>
        <p:cxnSp>
          <p:nvCxnSpPr>
            <p:cNvPr id="3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9" name="菱形 3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2467" name="Text Box 12"/>
          <p:cNvSpPr txBox="1">
            <a:spLocks noChangeArrowheads="1"/>
          </p:cNvSpPr>
          <p:nvPr/>
        </p:nvSpPr>
        <p:spPr bwMode="auto">
          <a:xfrm>
            <a:off x="1392238" y="987425"/>
            <a:ext cx="692785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a:latin typeface="楷体" pitchFamily="49" charset="-122"/>
                <a:ea typeface="楷体" pitchFamily="49" charset="-122"/>
              </a:rPr>
              <a:t>（首联）行舟泊：青山外  绿水前</a:t>
            </a:r>
          </a:p>
          <a:p>
            <a:pPr>
              <a:lnSpc>
                <a:spcPct val="150000"/>
              </a:lnSpc>
            </a:pPr>
            <a:r>
              <a:rPr lang="zh-CN" altLang="en-US" sz="2800">
                <a:latin typeface="楷体" pitchFamily="49" charset="-122"/>
                <a:ea typeface="楷体" pitchFamily="49" charset="-122"/>
              </a:rPr>
              <a:t>（颔联）望江面：两岸阔  一帆悬</a:t>
            </a:r>
          </a:p>
          <a:p>
            <a:pPr>
              <a:lnSpc>
                <a:spcPct val="150000"/>
              </a:lnSpc>
            </a:pPr>
            <a:r>
              <a:rPr lang="zh-CN" altLang="en-US" sz="2800">
                <a:latin typeface="楷体" pitchFamily="49" charset="-122"/>
                <a:ea typeface="楷体" pitchFamily="49" charset="-122"/>
              </a:rPr>
              <a:t>（颈联）观日出：生残夜  入旧年</a:t>
            </a:r>
          </a:p>
          <a:p>
            <a:pPr>
              <a:lnSpc>
                <a:spcPct val="150000"/>
              </a:lnSpc>
            </a:pPr>
            <a:r>
              <a:rPr lang="zh-CN" altLang="en-US" sz="2800">
                <a:latin typeface="楷体" pitchFamily="49" charset="-122"/>
                <a:ea typeface="楷体" pitchFamily="49" charset="-122"/>
              </a:rPr>
              <a:t>（尾联）思家乡：望归雁  传乡书</a:t>
            </a:r>
          </a:p>
        </p:txBody>
      </p:sp>
      <p:sp>
        <p:nvSpPr>
          <p:cNvPr id="62468" name="Text Box 12"/>
          <p:cNvSpPr txBox="1">
            <a:spLocks noChangeArrowheads="1"/>
          </p:cNvSpPr>
          <p:nvPr/>
        </p:nvSpPr>
        <p:spPr bwMode="auto">
          <a:xfrm>
            <a:off x="7107238" y="1773238"/>
            <a:ext cx="1857375"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b="1">
                <a:solidFill>
                  <a:srgbClr val="0000FF"/>
                </a:solidFill>
                <a:latin typeface="楷体" pitchFamily="49" charset="-122"/>
                <a:ea typeface="楷体" pitchFamily="49" charset="-122"/>
              </a:rPr>
              <a:t>江南春早</a:t>
            </a:r>
          </a:p>
          <a:p>
            <a:pPr>
              <a:lnSpc>
                <a:spcPct val="150000"/>
              </a:lnSpc>
            </a:pPr>
            <a:r>
              <a:rPr lang="zh-CN" altLang="en-US" sz="2800" b="1">
                <a:solidFill>
                  <a:srgbClr val="0000FF"/>
                </a:solidFill>
                <a:latin typeface="楷体" pitchFamily="49" charset="-122"/>
                <a:ea typeface="楷体" pitchFamily="49" charset="-122"/>
              </a:rPr>
              <a:t>游子思乡</a:t>
            </a:r>
          </a:p>
        </p:txBody>
      </p:sp>
      <p:sp>
        <p:nvSpPr>
          <p:cNvPr id="62469" name="文本框 1"/>
          <p:cNvSpPr txBox="1">
            <a:spLocks noChangeArrowheads="1"/>
          </p:cNvSpPr>
          <p:nvPr/>
        </p:nvSpPr>
        <p:spPr bwMode="auto">
          <a:xfrm>
            <a:off x="820738" y="1273175"/>
            <a:ext cx="615950"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FF0000"/>
                </a:solidFill>
                <a:latin typeface="楷体" pitchFamily="49" charset="-122"/>
                <a:ea typeface="楷体" pitchFamily="49" charset="-122"/>
              </a:rPr>
              <a:t>次北固山下</a:t>
            </a:r>
          </a:p>
        </p:txBody>
      </p:sp>
      <p:sp>
        <p:nvSpPr>
          <p:cNvPr id="9" name="左大括号 8"/>
          <p:cNvSpPr/>
          <p:nvPr/>
        </p:nvSpPr>
        <p:spPr>
          <a:xfrm>
            <a:off x="1392238" y="1201738"/>
            <a:ext cx="292100" cy="2386012"/>
          </a:xfrm>
          <a:prstGeom prst="leftBrace">
            <a:avLst>
              <a:gd name="adj1" fmla="val 87340"/>
              <a:gd name="adj2" fmla="val 49258"/>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楷体" panose="02010609060101010101" pitchFamily="49" charset="-122"/>
              <a:ea typeface="楷体" panose="02010609060101010101" pitchFamily="49" charset="-122"/>
            </a:endParaRPr>
          </a:p>
        </p:txBody>
      </p:sp>
      <p:sp>
        <p:nvSpPr>
          <p:cNvPr id="10" name="左大括号 9"/>
          <p:cNvSpPr/>
          <p:nvPr/>
        </p:nvSpPr>
        <p:spPr>
          <a:xfrm rot="10800000">
            <a:off x="6750050" y="1201738"/>
            <a:ext cx="290513" cy="2224087"/>
          </a:xfrm>
          <a:prstGeom prst="leftBrace">
            <a:avLst>
              <a:gd name="adj1" fmla="val 87340"/>
              <a:gd name="adj2" fmla="val 49258"/>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8"/>
          <p:cNvGrpSpPr>
            <a:grpSpLocks/>
          </p:cNvGrpSpPr>
          <p:nvPr/>
        </p:nvGrpSpPr>
        <p:grpSpPr bwMode="auto">
          <a:xfrm>
            <a:off x="0" y="31750"/>
            <a:ext cx="2051050" cy="523875"/>
            <a:chOff x="0" y="-63"/>
            <a:chExt cx="3231" cy="824"/>
          </a:xfrm>
        </p:grpSpPr>
        <p:sp>
          <p:nvSpPr>
            <p:cNvPr id="819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3"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4" name="菱形 2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195" name="TextBox 14"/>
          <p:cNvSpPr txBox="1">
            <a:spLocks noChangeArrowheads="1"/>
          </p:cNvSpPr>
          <p:nvPr/>
        </p:nvSpPr>
        <p:spPr bwMode="auto">
          <a:xfrm>
            <a:off x="357188" y="566738"/>
            <a:ext cx="8572500"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000" b="1" dirty="0" smtClean="0">
                <a:solidFill>
                  <a:srgbClr val="FF0000"/>
                </a:solidFill>
                <a:latin typeface="楷体" pitchFamily="49" charset="-122"/>
                <a:ea typeface="楷体" pitchFamily="49" charset="-122"/>
              </a:rPr>
              <a:t>    6</a:t>
            </a:r>
            <a:r>
              <a:rPr lang="en-US" altLang="zh-CN" sz="2000" b="1" dirty="0">
                <a:solidFill>
                  <a:srgbClr val="FF0000"/>
                </a:solidFill>
                <a:latin typeface="楷体" pitchFamily="49" charset="-122"/>
                <a:ea typeface="楷体" pitchFamily="49" charset="-122"/>
              </a:rPr>
              <a:t>.</a:t>
            </a:r>
            <a:r>
              <a:rPr lang="zh-CN" altLang="en-US" sz="2000" b="1" dirty="0">
                <a:solidFill>
                  <a:srgbClr val="FF0000"/>
                </a:solidFill>
                <a:latin typeface="楷体" pitchFamily="49" charset="-122"/>
                <a:ea typeface="楷体" pitchFamily="49" charset="-122"/>
              </a:rPr>
              <a:t>新诗。</a:t>
            </a:r>
          </a:p>
          <a:p>
            <a:r>
              <a:rPr lang="zh-CN" altLang="en-US" sz="2000" b="1" dirty="0">
                <a:solidFill>
                  <a:srgbClr val="000000"/>
                </a:solidFill>
                <a:latin typeface="楷体" pitchFamily="49" charset="-122"/>
                <a:ea typeface="楷体" pitchFamily="49" charset="-122"/>
              </a:rPr>
              <a:t>　  又称“现代诗”</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指中</a:t>
            </a:r>
            <a:r>
              <a:rPr lang="zh-CN" altLang="en-US" sz="2000" b="1" dirty="0" smtClean="0">
                <a:solidFill>
                  <a:srgbClr val="000000"/>
                </a:solidFill>
                <a:latin typeface="楷体" pitchFamily="49" charset="-122"/>
                <a:ea typeface="楷体" pitchFamily="49" charset="-122"/>
              </a:rPr>
              <a:t>国五四运</a:t>
            </a:r>
            <a:r>
              <a:rPr lang="zh-CN" altLang="en-US" sz="2000" b="1" dirty="0">
                <a:solidFill>
                  <a:srgbClr val="000000"/>
                </a:solidFill>
                <a:latin typeface="楷体" pitchFamily="49" charset="-122"/>
                <a:ea typeface="楷体" pitchFamily="49" charset="-122"/>
              </a:rPr>
              <a:t>动以来产生的新体诗歌。它在形式上打破了旧体诗歌格律的限制，采用了较为自由的形式和接近口语的白话</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便于反映社会生活和表达思想感情。</a:t>
            </a:r>
            <a:endParaRPr lang="zh-CN" altLang="en-US" sz="2000" b="1" dirty="0">
              <a:latin typeface="楷体" pitchFamily="49" charset="-122"/>
              <a:ea typeface="楷体" pitchFamily="49" charset="-122"/>
            </a:endParaRPr>
          </a:p>
          <a:p>
            <a:r>
              <a:rPr lang="zh-CN" altLang="en-US" sz="2000" b="1" dirty="0">
                <a:solidFill>
                  <a:srgbClr val="000000"/>
                </a:solidFill>
                <a:latin typeface="楷体" pitchFamily="49" charset="-122"/>
                <a:ea typeface="楷体" pitchFamily="49" charset="-122"/>
              </a:rPr>
              <a:t>　　新诗要求做到精练、押韵，大体整齐。</a:t>
            </a:r>
            <a:endParaRPr lang="zh-CN" altLang="en-US" sz="2000" b="1" dirty="0">
              <a:latin typeface="楷体" pitchFamily="49" charset="-122"/>
              <a:ea typeface="楷体" pitchFamily="49" charset="-122"/>
            </a:endParaRPr>
          </a:p>
          <a:p>
            <a:r>
              <a:rPr lang="en-US" altLang="zh-CN" sz="2000" b="1" dirty="0" smtClean="0">
                <a:solidFill>
                  <a:srgbClr val="FF0000"/>
                </a:solidFill>
                <a:latin typeface="楷体" pitchFamily="49" charset="-122"/>
                <a:ea typeface="楷体" pitchFamily="49" charset="-122"/>
              </a:rPr>
              <a:t>    7</a:t>
            </a:r>
            <a:r>
              <a:rPr lang="en-US" altLang="zh-CN" sz="2000" b="1" dirty="0">
                <a:solidFill>
                  <a:srgbClr val="FF0000"/>
                </a:solidFill>
                <a:latin typeface="楷体" pitchFamily="49" charset="-122"/>
                <a:ea typeface="楷体" pitchFamily="49" charset="-122"/>
              </a:rPr>
              <a:t>.</a:t>
            </a:r>
            <a:r>
              <a:rPr lang="zh-CN" altLang="en-US" sz="2000" b="1" dirty="0">
                <a:solidFill>
                  <a:srgbClr val="FF0000"/>
                </a:solidFill>
                <a:latin typeface="楷体" pitchFamily="49" charset="-122"/>
                <a:ea typeface="楷体" pitchFamily="49" charset="-122"/>
              </a:rPr>
              <a:t>歌行体。</a:t>
            </a:r>
          </a:p>
          <a:p>
            <a:r>
              <a:rPr lang="zh-CN" altLang="en-US" sz="2000" b="1" dirty="0">
                <a:solidFill>
                  <a:srgbClr val="000000"/>
                </a:solidFill>
                <a:latin typeface="楷体" pitchFamily="49" charset="-122"/>
                <a:ea typeface="楷体" pitchFamily="49" charset="-122"/>
              </a:rPr>
              <a:t>　  乐府民歌的一种体式。“歌”是总名</a:t>
            </a:r>
            <a:r>
              <a:rPr lang="en-US" altLang="zh-CN" sz="2000" b="1" dirty="0">
                <a:solidFill>
                  <a:srgbClr val="000000"/>
                </a:solidFill>
                <a:latin typeface="楷体" pitchFamily="49" charset="-122"/>
                <a:ea typeface="楷体" pitchFamily="49" charset="-122"/>
              </a:rPr>
              <a:t>,</a:t>
            </a:r>
            <a:r>
              <a:rPr lang="zh-CN" altLang="en-US" sz="2000" b="1" dirty="0">
                <a:solidFill>
                  <a:srgbClr val="000000"/>
                </a:solidFill>
                <a:latin typeface="楷体" pitchFamily="49" charset="-122"/>
                <a:ea typeface="楷体" pitchFamily="49" charset="-122"/>
              </a:rPr>
              <a:t>铺张本事而歌称“行”，</a:t>
            </a:r>
            <a:r>
              <a:rPr lang="en-US" altLang="zh-CN" sz="2000" b="1" dirty="0">
                <a:solidFill>
                  <a:srgbClr val="000000"/>
                </a:solidFill>
                <a:latin typeface="楷体" pitchFamily="49" charset="-122"/>
                <a:ea typeface="楷体" pitchFamily="49" charset="-122"/>
              </a:rPr>
              <a:t> </a:t>
            </a:r>
            <a:r>
              <a:rPr lang="zh-CN" altLang="en-US" sz="2000" b="1" dirty="0">
                <a:solidFill>
                  <a:srgbClr val="000000"/>
                </a:solidFill>
                <a:latin typeface="楷体" pitchFamily="49" charset="-122"/>
                <a:ea typeface="楷体" pitchFamily="49" charset="-122"/>
              </a:rPr>
              <a:t>与“吟”“曲”“引”“叹”“篇”“调”等均称“乐府歌行体”，其间无严格区别。</a:t>
            </a:r>
            <a:endParaRPr lang="zh-CN" altLang="en-US" sz="2000" b="1" dirty="0">
              <a:latin typeface="楷体" pitchFamily="49" charset="-122"/>
              <a:ea typeface="楷体" pitchFamily="49" charset="-122"/>
            </a:endParaRPr>
          </a:p>
          <a:p>
            <a:r>
              <a:rPr lang="zh-CN" altLang="en-US" sz="2000" b="1" dirty="0">
                <a:solidFill>
                  <a:srgbClr val="000000"/>
                </a:solidFill>
                <a:latin typeface="楷体" pitchFamily="49" charset="-122"/>
                <a:ea typeface="楷体" pitchFamily="49" charset="-122"/>
              </a:rPr>
              <a:t>　　</a:t>
            </a:r>
            <a:r>
              <a:rPr lang="zh-CN" altLang="en-US" sz="2000" b="1" dirty="0">
                <a:solidFill>
                  <a:srgbClr val="0000FF"/>
                </a:solidFill>
                <a:latin typeface="楷体" pitchFamily="49" charset="-122"/>
                <a:ea typeface="楷体" pitchFamily="49" charset="-122"/>
              </a:rPr>
              <a:t>特点：</a:t>
            </a:r>
            <a:r>
              <a:rPr lang="en-US" altLang="zh-CN" sz="2000" b="1" dirty="0">
                <a:solidFill>
                  <a:srgbClr val="0000FF"/>
                </a:solidFill>
                <a:latin typeface="楷体" pitchFamily="49" charset="-122"/>
                <a:ea typeface="楷体" pitchFamily="49" charset="-122"/>
              </a:rPr>
              <a:t>①</a:t>
            </a:r>
            <a:r>
              <a:rPr lang="zh-CN" altLang="en-US" sz="2000" b="1" dirty="0">
                <a:solidFill>
                  <a:srgbClr val="0000FF"/>
                </a:solidFill>
                <a:latin typeface="楷体" pitchFamily="49" charset="-122"/>
                <a:ea typeface="楷体" pitchFamily="49" charset="-122"/>
              </a:rPr>
              <a:t>有固定的词调，而大多篇无定句，句无定字，以杂言为主，多口语化，通俗生动；</a:t>
            </a:r>
            <a:r>
              <a:rPr lang="en-US" altLang="zh-CN" sz="2000" b="1" dirty="0">
                <a:solidFill>
                  <a:srgbClr val="0000FF"/>
                </a:solidFill>
                <a:latin typeface="楷体" pitchFamily="49" charset="-122"/>
                <a:ea typeface="楷体" pitchFamily="49" charset="-122"/>
              </a:rPr>
              <a:t>②</a:t>
            </a:r>
            <a:r>
              <a:rPr lang="zh-CN" altLang="en-US" sz="2000" b="1" dirty="0">
                <a:solidFill>
                  <a:srgbClr val="0000FF"/>
                </a:solidFill>
                <a:latin typeface="楷体" pitchFamily="49" charset="-122"/>
                <a:ea typeface="楷体" pitchFamily="49" charset="-122"/>
              </a:rPr>
              <a:t>音韵节奏上押韵比较自由，不讲平仄、对仗；</a:t>
            </a:r>
            <a:r>
              <a:rPr lang="en-US" altLang="zh-CN" sz="2000" b="1" dirty="0">
                <a:solidFill>
                  <a:srgbClr val="0000FF"/>
                </a:solidFill>
                <a:latin typeface="楷体" pitchFamily="49" charset="-122"/>
                <a:ea typeface="楷体" pitchFamily="49" charset="-122"/>
              </a:rPr>
              <a:t>③</a:t>
            </a:r>
            <a:r>
              <a:rPr lang="zh-CN" altLang="en-US" sz="2000" b="1" dirty="0">
                <a:solidFill>
                  <a:srgbClr val="0000FF"/>
                </a:solidFill>
                <a:latin typeface="楷体" pitchFamily="49" charset="-122"/>
                <a:ea typeface="楷体" pitchFamily="49" charset="-122"/>
              </a:rPr>
              <a:t>表现手法：除比兴外，多用排比铺陈，叙事曲折淋漓，常用对话和细节描写来刻画人物，塑造形象。</a:t>
            </a:r>
            <a:endParaRPr lang="zh-CN" altLang="en-US" sz="2400" dirty="0">
              <a:solidFill>
                <a:srgbClr val="0000FF"/>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组合 12"/>
          <p:cNvGrpSpPr>
            <a:grpSpLocks/>
          </p:cNvGrpSpPr>
          <p:nvPr/>
        </p:nvGrpSpPr>
        <p:grpSpPr bwMode="auto">
          <a:xfrm>
            <a:off x="34925" y="-20638"/>
            <a:ext cx="2008188" cy="523876"/>
            <a:chOff x="70" y="-63"/>
            <a:chExt cx="3161" cy="824"/>
          </a:xfrm>
        </p:grpSpPr>
        <p:sp>
          <p:nvSpPr>
            <p:cNvPr id="6349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3491" name="TextBox 5"/>
          <p:cNvSpPr txBox="1">
            <a:spLocks noChangeArrowheads="1"/>
          </p:cNvSpPr>
          <p:nvPr/>
        </p:nvSpPr>
        <p:spPr bwMode="auto">
          <a:xfrm>
            <a:off x="2928938" y="669925"/>
            <a:ext cx="2500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宋体" pitchFamily="2" charset="-122"/>
              </a:rPr>
              <a:t>抒写乡愁的诗句</a:t>
            </a:r>
          </a:p>
        </p:txBody>
      </p:sp>
      <p:sp>
        <p:nvSpPr>
          <p:cNvPr id="63492" name="TextBox 6"/>
          <p:cNvSpPr txBox="1">
            <a:spLocks noChangeArrowheads="1"/>
          </p:cNvSpPr>
          <p:nvPr/>
        </p:nvSpPr>
        <p:spPr bwMode="auto">
          <a:xfrm>
            <a:off x="323850" y="1262063"/>
            <a:ext cx="8712646"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en-US" altLang="zh-CN" sz="2000" b="1" dirty="0">
                <a:latin typeface="楷体" pitchFamily="49" charset="-122"/>
                <a:ea typeface="楷体" pitchFamily="49" charset="-122"/>
              </a:rPr>
              <a:t>1.</a:t>
            </a:r>
            <a:r>
              <a:rPr lang="zh-CN" altLang="en-US" sz="2000" b="1" dirty="0">
                <a:latin typeface="楷体" pitchFamily="49" charset="-122"/>
                <a:ea typeface="楷体" pitchFamily="49" charset="-122"/>
              </a:rPr>
              <a:t>昔我往矣，杨柳依依；今我来思，雨雪霏霏。（</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诗经</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小雅</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采薇</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a:t>
            </a:r>
            <a:endParaRPr lang="en-US" altLang="zh-CN" sz="2000" b="1" dirty="0">
              <a:latin typeface="楷体" pitchFamily="49" charset="-122"/>
              <a:ea typeface="楷体" pitchFamily="49" charset="-122"/>
            </a:endParaRPr>
          </a:p>
          <a:p>
            <a:pPr>
              <a:lnSpc>
                <a:spcPct val="130000"/>
              </a:lnSpc>
            </a:pPr>
            <a:r>
              <a:rPr lang="en-US" altLang="zh-CN" sz="2000" b="1" dirty="0">
                <a:latin typeface="楷体" pitchFamily="49" charset="-122"/>
                <a:ea typeface="楷体" pitchFamily="49" charset="-122"/>
              </a:rPr>
              <a:t>2.</a:t>
            </a:r>
            <a:r>
              <a:rPr lang="zh-CN" altLang="en-US" sz="2000" b="1" dirty="0">
                <a:latin typeface="楷体" pitchFamily="49" charset="-122"/>
                <a:ea typeface="楷体" pitchFamily="49" charset="-122"/>
              </a:rPr>
              <a:t>悲歌可以当泣，远望可以当归</a:t>
            </a:r>
            <a:r>
              <a:rPr lang="zh-CN" altLang="en-US" sz="2000" b="1" dirty="0" smtClean="0">
                <a:latin typeface="楷体" pitchFamily="49" charset="-122"/>
                <a:ea typeface="楷体" pitchFamily="49" charset="-122"/>
              </a:rPr>
              <a:t>。（汉</a:t>
            </a:r>
            <a:r>
              <a:rPr lang="zh-CN" altLang="en-US" sz="2000" b="1" dirty="0">
                <a:latin typeface="楷体" pitchFamily="49" charset="-122"/>
                <a:ea typeface="楷体" pitchFamily="49" charset="-122"/>
              </a:rPr>
              <a:t>乐府民歌</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悲歌</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a:t>
            </a:r>
            <a:endParaRPr lang="en-US" altLang="zh-CN" sz="2000" b="1" dirty="0">
              <a:latin typeface="楷体" pitchFamily="49" charset="-122"/>
              <a:ea typeface="楷体" pitchFamily="49" charset="-122"/>
            </a:endParaRPr>
          </a:p>
          <a:p>
            <a:pPr>
              <a:lnSpc>
                <a:spcPct val="130000"/>
              </a:lnSpc>
            </a:pPr>
            <a:r>
              <a:rPr lang="en-US" altLang="zh-CN" sz="2000" b="1" dirty="0">
                <a:latin typeface="楷体" pitchFamily="49" charset="-122"/>
                <a:ea typeface="楷体" pitchFamily="49" charset="-122"/>
              </a:rPr>
              <a:t>3.</a:t>
            </a:r>
            <a:r>
              <a:rPr lang="zh-CN" altLang="en-US" sz="2000" b="1" dirty="0">
                <a:latin typeface="楷体" pitchFamily="49" charset="-122"/>
                <a:ea typeface="楷体" pitchFamily="49" charset="-122"/>
              </a:rPr>
              <a:t>君自故乡来，应知故乡事。来日绮窗前，寒梅着花未</a:t>
            </a:r>
            <a:r>
              <a:rPr lang="zh-CN" altLang="en-US" sz="2000" b="1" dirty="0" smtClean="0">
                <a:latin typeface="楷体" pitchFamily="49" charset="-122"/>
                <a:ea typeface="楷体" pitchFamily="49" charset="-122"/>
              </a:rPr>
              <a:t>？</a:t>
            </a:r>
            <a:r>
              <a:rPr lang="en-US" altLang="zh-CN" sz="2000" b="1" dirty="0" smtClean="0">
                <a:latin typeface="楷体" pitchFamily="49" charset="-122"/>
                <a:ea typeface="楷体" pitchFamily="49" charset="-122"/>
              </a:rPr>
              <a:t>【</a:t>
            </a:r>
            <a:r>
              <a:rPr lang="zh-CN" altLang="en-US" sz="2000" b="1" dirty="0" smtClean="0">
                <a:latin typeface="楷体" pitchFamily="49" charset="-122"/>
                <a:ea typeface="楷体" pitchFamily="49" charset="-122"/>
              </a:rPr>
              <a:t>唐</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王维</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杂诗三首</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（其二</a:t>
            </a:r>
            <a:r>
              <a:rPr lang="zh-CN" altLang="en-US" sz="2000" b="1" dirty="0" smtClean="0">
                <a:latin typeface="楷体" pitchFamily="49" charset="-122"/>
                <a:ea typeface="楷体" pitchFamily="49" charset="-122"/>
              </a:rPr>
              <a:t>）</a:t>
            </a:r>
            <a:r>
              <a:rPr lang="en-US" altLang="zh-CN" sz="2000" b="1" dirty="0">
                <a:latin typeface="楷体" pitchFamily="49" charset="-122"/>
                <a:ea typeface="楷体" pitchFamily="49" charset="-122"/>
              </a:rPr>
              <a:t>】</a:t>
            </a:r>
          </a:p>
          <a:p>
            <a:pPr>
              <a:lnSpc>
                <a:spcPct val="130000"/>
              </a:lnSpc>
            </a:pPr>
            <a:r>
              <a:rPr lang="en-US" altLang="zh-CN" sz="2000" b="1" dirty="0">
                <a:latin typeface="楷体" pitchFamily="49" charset="-122"/>
                <a:ea typeface="楷体" pitchFamily="49" charset="-122"/>
              </a:rPr>
              <a:t>4.</a:t>
            </a:r>
            <a:r>
              <a:rPr lang="zh-CN" altLang="en-US" sz="2000" b="1" dirty="0">
                <a:latin typeface="楷体" pitchFamily="49" charset="-122"/>
                <a:ea typeface="楷体" pitchFamily="49" charset="-122"/>
              </a:rPr>
              <a:t>故乡何处是，忘了除非醉。（宋</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李清照</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菩萨蛮</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a:t>
            </a:r>
            <a:endParaRPr lang="en-US" altLang="zh-CN" sz="2000" b="1" dirty="0">
              <a:latin typeface="楷体" pitchFamily="49" charset="-122"/>
              <a:ea typeface="楷体" pitchFamily="49" charset="-122"/>
            </a:endParaRPr>
          </a:p>
          <a:p>
            <a:pPr>
              <a:lnSpc>
                <a:spcPct val="130000"/>
              </a:lnSpc>
            </a:pPr>
            <a:r>
              <a:rPr lang="en-US" altLang="zh-CN" sz="2000" b="1" dirty="0">
                <a:latin typeface="楷体" pitchFamily="49" charset="-122"/>
                <a:ea typeface="楷体" pitchFamily="49" charset="-122"/>
              </a:rPr>
              <a:t>5.</a:t>
            </a:r>
            <a:r>
              <a:rPr lang="zh-CN" altLang="en-US" sz="2000" b="1" dirty="0">
                <a:latin typeface="楷体" pitchFamily="49" charset="-122"/>
                <a:ea typeface="楷体" pitchFamily="49" charset="-122"/>
              </a:rPr>
              <a:t>今夜月明人尽望，不知秋思落谁家</a:t>
            </a:r>
            <a:r>
              <a:rPr lang="zh-CN" altLang="en-US" sz="2000" b="1" dirty="0" smtClean="0">
                <a:latin typeface="楷体" pitchFamily="49" charset="-122"/>
                <a:ea typeface="楷体" pitchFamily="49" charset="-122"/>
              </a:rPr>
              <a:t>。 （</a:t>
            </a:r>
            <a:r>
              <a:rPr lang="zh-CN" altLang="en-US" sz="2000" b="1" dirty="0">
                <a:latin typeface="楷体" pitchFamily="49" charset="-122"/>
                <a:ea typeface="楷体" pitchFamily="49" charset="-122"/>
              </a:rPr>
              <a:t>唐</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王建</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十五日夜望月寄杜郎中</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a:t>
            </a:r>
            <a:endParaRPr lang="en-US" altLang="zh-CN" sz="2000" b="1" dirty="0">
              <a:latin typeface="楷体" pitchFamily="49" charset="-122"/>
              <a:ea typeface="楷体" pitchFamily="49" charset="-122"/>
            </a:endParaRPr>
          </a:p>
          <a:p>
            <a:pPr>
              <a:lnSpc>
                <a:spcPct val="130000"/>
              </a:lnSpc>
            </a:pPr>
            <a:r>
              <a:rPr lang="en-US" altLang="zh-CN" sz="2000" b="1" dirty="0">
                <a:latin typeface="楷体" pitchFamily="49" charset="-122"/>
                <a:ea typeface="楷体" pitchFamily="49" charset="-122"/>
              </a:rPr>
              <a:t>6</a:t>
            </a:r>
            <a:r>
              <a:rPr lang="en-US" altLang="zh-CN" sz="2000" b="1" dirty="0">
                <a:solidFill>
                  <a:srgbClr val="000000"/>
                </a:solidFill>
                <a:latin typeface="楷体" pitchFamily="49" charset="-122"/>
                <a:ea typeface="楷体" pitchFamily="49" charset="-122"/>
              </a:rPr>
              <a:t>.</a:t>
            </a:r>
            <a:r>
              <a:rPr lang="zh-CN" altLang="en-US" sz="2000" b="1" dirty="0">
                <a:latin typeface="楷体" pitchFamily="49" charset="-122"/>
                <a:ea typeface="楷体" pitchFamily="49" charset="-122"/>
              </a:rPr>
              <a:t>逢人渐觉乡音异，却恨莺声似故山。（唐</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司空图</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漫书五首</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a:t>
            </a:r>
          </a:p>
        </p:txBody>
      </p:sp>
    </p:spTree>
  </p:cSld>
  <p:clrMapOvr>
    <a:masterClrMapping/>
  </p:clrMapOvr>
  <p:transition spd="slow">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s://timgsa.baidu.com/timg?image&amp;quality=80&amp;size=b9999_10000&amp;sec=1552551845717&amp;di=d0256d47433966789fef61b931927af8&amp;imgtype=0&amp;src=http%3A%2F%2Fstatics.glshimg.com%2Fforum%2F201712%2F04%2F132558xqpqp3z37c1ewccc.jpg"/>
          <p:cNvPicPr>
            <a:picLocks noChangeAspect="1" noChangeArrowheads="1"/>
          </p:cNvPicPr>
          <p:nvPr/>
        </p:nvPicPr>
        <p:blipFill>
          <a:blip r:embed="rId2" cstate="prin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48">
            <a:extLst>
              <a:ext uri="{FF2B5EF4-FFF2-40B4-BE49-F238E27FC236}"/>
            </a:extLst>
          </p:cNvPr>
          <p:cNvSpPr txBox="1"/>
          <p:nvPr/>
        </p:nvSpPr>
        <p:spPr>
          <a:xfrm>
            <a:off x="2627784" y="1275606"/>
            <a:ext cx="4162747" cy="854080"/>
          </a:xfrm>
          <a:prstGeom prst="rect">
            <a:avLst/>
          </a:prstGeom>
          <a:noFill/>
          <a:ln w="19050">
            <a:solidFill>
              <a:schemeClr val="tx1"/>
            </a:solidFill>
          </a:ln>
          <a:effectLst>
            <a:softEdge rad="31750"/>
          </a:effec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100" b="1" dirty="0">
                <a:solidFill>
                  <a:srgbClr val="FF0000"/>
                </a:solidFill>
                <a:effectLst>
                  <a:outerShdw blurRad="38100" dist="38100" dir="2700000" algn="tl">
                    <a:srgbClr val="C0C0C0"/>
                  </a:outerShdw>
                </a:effectLst>
                <a:latin typeface="宋体" pitchFamily="2" charset="-122"/>
                <a:ea typeface="Kaiti SC"/>
                <a:cs typeface="Kaiti SC"/>
              </a:rPr>
              <a:t>天净沙</a:t>
            </a:r>
            <a:r>
              <a:rPr lang="en-US" altLang="zh-CN" sz="5100" b="1" dirty="0">
                <a:solidFill>
                  <a:srgbClr val="FF0000"/>
                </a:solidFill>
                <a:effectLst>
                  <a:outerShdw blurRad="38100" dist="38100" dir="2700000" algn="tl">
                    <a:srgbClr val="C0C0C0"/>
                  </a:outerShdw>
                </a:effectLst>
                <a:latin typeface="宋体" pitchFamily="2" charset="-122"/>
                <a:ea typeface="Kaiti SC"/>
                <a:cs typeface="Kaiti SC"/>
              </a:rPr>
              <a:t>·</a:t>
            </a:r>
            <a:r>
              <a:rPr lang="zh-CN" altLang="en-US" sz="5100" b="1" dirty="0">
                <a:solidFill>
                  <a:srgbClr val="FF0000"/>
                </a:solidFill>
                <a:effectLst>
                  <a:outerShdw blurRad="38100" dist="38100" dir="2700000" algn="tl">
                    <a:srgbClr val="C0C0C0"/>
                  </a:outerShdw>
                </a:effectLst>
                <a:latin typeface="宋体" pitchFamily="2" charset="-122"/>
                <a:ea typeface="Kaiti SC"/>
                <a:cs typeface="Kaiti SC"/>
              </a:rPr>
              <a:t>秋思</a:t>
            </a:r>
          </a:p>
        </p:txBody>
      </p:sp>
      <p:sp>
        <p:nvSpPr>
          <p:cNvPr id="64519" name="TextBox 4"/>
          <p:cNvSpPr txBox="1">
            <a:spLocks noChangeArrowheads="1"/>
          </p:cNvSpPr>
          <p:nvPr/>
        </p:nvSpPr>
        <p:spPr bwMode="auto">
          <a:xfrm>
            <a:off x="4125913" y="2355850"/>
            <a:ext cx="1309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0000FF"/>
                </a:solidFill>
                <a:latin typeface="楷体" pitchFamily="49" charset="-122"/>
                <a:ea typeface="楷体" pitchFamily="49" charset="-122"/>
              </a:rPr>
              <a:t>马致远</a:t>
            </a:r>
          </a:p>
        </p:txBody>
      </p:sp>
      <p:pic>
        <p:nvPicPr>
          <p:cNvPr id="6"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4519"/>
                                        </p:tgtEl>
                                        <p:attrNameLst>
                                          <p:attrName>style.visibility</p:attrName>
                                        </p:attrNameLst>
                                      </p:cBhvr>
                                      <p:to>
                                        <p:strVal val="visible"/>
                                      </p:to>
                                    </p:set>
                                    <p:anim calcmode="lin" valueType="num">
                                      <p:cBhvr additive="base">
                                        <p:cTn id="12" dur="500" fill="hold"/>
                                        <p:tgtEl>
                                          <p:spTgt spid="64519"/>
                                        </p:tgtEl>
                                        <p:attrNameLst>
                                          <p:attrName>ppt_x</p:attrName>
                                        </p:attrNameLst>
                                      </p:cBhvr>
                                      <p:tavLst>
                                        <p:tav tm="0">
                                          <p:val>
                                            <p:strVal val="#ppt_x"/>
                                          </p:val>
                                        </p:tav>
                                        <p:tav tm="100000">
                                          <p:val>
                                            <p:strVal val="#ppt_x"/>
                                          </p:val>
                                        </p:tav>
                                      </p:tavLst>
                                    </p:anim>
                                    <p:anim calcmode="lin" valueType="num">
                                      <p:cBhvr additive="base">
                                        <p:cTn id="13" dur="500" fill="hold"/>
                                        <p:tgtEl>
                                          <p:spTgt spid="645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组合 8"/>
          <p:cNvGrpSpPr>
            <a:grpSpLocks/>
          </p:cNvGrpSpPr>
          <p:nvPr/>
        </p:nvGrpSpPr>
        <p:grpSpPr bwMode="auto">
          <a:xfrm>
            <a:off x="0" y="0"/>
            <a:ext cx="2051050" cy="523875"/>
            <a:chOff x="0" y="-63"/>
            <a:chExt cx="3231" cy="824"/>
          </a:xfrm>
        </p:grpSpPr>
        <p:sp>
          <p:nvSpPr>
            <p:cNvPr id="6554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0"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8" name="矩形 7"/>
          <p:cNvSpPr>
            <a:spLocks noChangeArrowheads="1"/>
          </p:cNvSpPr>
          <p:nvPr/>
        </p:nvSpPr>
        <p:spPr bwMode="auto">
          <a:xfrm>
            <a:off x="300013" y="699542"/>
            <a:ext cx="6072187" cy="3976088"/>
          </a:xfrm>
          <a:prstGeom prst="rect">
            <a:avLst/>
          </a:prstGeom>
          <a:noFill/>
          <a:ln w="9525">
            <a:noFill/>
            <a:miter lim="800000"/>
            <a:headEnd/>
            <a:tailEnd/>
          </a:ln>
        </p:spPr>
        <p:txBody>
          <a:bodyPr>
            <a:spAutoFit/>
          </a:bodyPr>
          <a:lstStyle/>
          <a:p>
            <a:pPr eaLnBrk="1" hangingPunct="1">
              <a:lnSpc>
                <a:spcPct val="150000"/>
              </a:lnSpc>
              <a:spcBef>
                <a:spcPts val="1200"/>
              </a:spcBef>
              <a:defRPr/>
            </a:pPr>
            <a:r>
              <a:rPr lang="zh-CN" altLang="en-US" sz="2400" b="1" dirty="0">
                <a:solidFill>
                  <a:srgbClr val="FF0000"/>
                </a:solidFill>
                <a:latin typeface="楷体" pitchFamily="49" charset="-122"/>
                <a:ea typeface="楷体" pitchFamily="49" charset="-122"/>
              </a:rPr>
              <a:t>    </a:t>
            </a:r>
            <a:r>
              <a:rPr lang="zh-CN" altLang="en-US" sz="2800" b="1" dirty="0">
                <a:latin typeface="楷体" pitchFamily="49" charset="-122"/>
                <a:ea typeface="楷体" pitchFamily="49" charset="-122"/>
              </a:rPr>
              <a:t>马致远</a:t>
            </a:r>
            <a:r>
              <a:rPr lang="zh-CN" altLang="en-US" sz="2400" b="1" dirty="0">
                <a:solidFill>
                  <a:schemeClr val="tx1">
                    <a:lumMod val="95000"/>
                    <a:lumOff val="5000"/>
                  </a:schemeClr>
                </a:solidFill>
                <a:latin typeface="楷体" pitchFamily="49" charset="-122"/>
                <a:ea typeface="楷体" pitchFamily="49" charset="-122"/>
              </a:rPr>
              <a:t>（约</a:t>
            </a:r>
            <a:r>
              <a:rPr lang="en-US" altLang="zh-CN" sz="2400" b="1" dirty="0">
                <a:solidFill>
                  <a:schemeClr val="tx1">
                    <a:lumMod val="95000"/>
                    <a:lumOff val="5000"/>
                  </a:schemeClr>
                </a:solidFill>
                <a:latin typeface="楷体" pitchFamily="49" charset="-122"/>
                <a:ea typeface="楷体" pitchFamily="49" charset="-122"/>
              </a:rPr>
              <a:t>1251—1321</a:t>
            </a:r>
            <a:r>
              <a:rPr lang="zh-CN" altLang="en-US" sz="2400" b="1" dirty="0">
                <a:solidFill>
                  <a:schemeClr val="tx1">
                    <a:lumMod val="95000"/>
                    <a:lumOff val="5000"/>
                  </a:schemeClr>
                </a:solidFill>
                <a:latin typeface="楷体" pitchFamily="49" charset="-122"/>
                <a:ea typeface="楷体" pitchFamily="49" charset="-122"/>
              </a:rPr>
              <a:t>以后），</a:t>
            </a:r>
            <a:r>
              <a:rPr lang="zh-CN" altLang="en-US" sz="2400" b="1" dirty="0">
                <a:latin typeface="楷体" pitchFamily="49" charset="-122"/>
                <a:ea typeface="楷体" pitchFamily="49" charset="-122"/>
              </a:rPr>
              <a:t>号东篱，一说字千里，大都</a:t>
            </a:r>
            <a:r>
              <a:rPr lang="zh-CN" altLang="en-US" sz="2400" b="1" dirty="0" smtClean="0">
                <a:latin typeface="楷体" pitchFamily="49" charset="-122"/>
                <a:ea typeface="楷体" pitchFamily="49" charset="-122"/>
              </a:rPr>
              <a:t>（今北</a:t>
            </a:r>
            <a:r>
              <a:rPr lang="zh-CN" altLang="en-US" sz="2400" b="1" dirty="0">
                <a:latin typeface="楷体" pitchFamily="49" charset="-122"/>
                <a:ea typeface="楷体" pitchFamily="49" charset="-122"/>
              </a:rPr>
              <a:t>京）人，元</a:t>
            </a:r>
            <a:r>
              <a:rPr lang="zh-CN" altLang="en-US" sz="2400" b="1" dirty="0" smtClean="0">
                <a:latin typeface="楷体" pitchFamily="49" charset="-122"/>
                <a:ea typeface="楷体" pitchFamily="49" charset="-122"/>
              </a:rPr>
              <a:t>代戏</a:t>
            </a:r>
            <a:r>
              <a:rPr lang="zh-CN" altLang="en-US" sz="2400" b="1" dirty="0">
                <a:latin typeface="楷体" pitchFamily="49" charset="-122"/>
                <a:ea typeface="楷体" pitchFamily="49" charset="-122"/>
              </a:rPr>
              <a:t>曲作家、散曲家</a:t>
            </a:r>
            <a:r>
              <a:rPr lang="zh-CN" altLang="en-US" sz="2400" b="1" dirty="0" smtClean="0">
                <a:latin typeface="楷体" pitchFamily="49" charset="-122"/>
                <a:ea typeface="楷体" pitchFamily="49" charset="-122"/>
              </a:rPr>
              <a:t>。著</a:t>
            </a:r>
            <a:r>
              <a:rPr lang="zh-CN" altLang="en-US" sz="2400" b="1" dirty="0">
                <a:latin typeface="楷体" pitchFamily="49" charset="-122"/>
                <a:ea typeface="楷体" pitchFamily="49" charset="-122"/>
              </a:rPr>
              <a:t>有</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汉宫秋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青衫泪</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荐福碑</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岳阳楼</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马丹阳</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黄粱梦</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等杂剧共</a:t>
            </a:r>
            <a:r>
              <a:rPr lang="en-US" altLang="zh-CN" sz="2400" b="1" dirty="0">
                <a:latin typeface="楷体" pitchFamily="49" charset="-122"/>
                <a:ea typeface="楷体" pitchFamily="49" charset="-122"/>
              </a:rPr>
              <a:t>15</a:t>
            </a:r>
            <a:r>
              <a:rPr lang="zh-CN" altLang="en-US" sz="2400" b="1" dirty="0">
                <a:latin typeface="楷体" pitchFamily="49" charset="-122"/>
                <a:ea typeface="楷体" pitchFamily="49" charset="-122"/>
              </a:rPr>
              <a:t>种，与关汉卿、王实甫、白朴并称“元曲四大家”。并写有小令、套数</a:t>
            </a:r>
            <a:r>
              <a:rPr lang="en-US" altLang="zh-CN" sz="2400" b="1" dirty="0">
                <a:latin typeface="楷体" pitchFamily="49" charset="-122"/>
                <a:ea typeface="楷体" pitchFamily="49" charset="-122"/>
              </a:rPr>
              <a:t>200</a:t>
            </a:r>
            <a:r>
              <a:rPr lang="zh-CN" altLang="en-US" sz="2400" b="1" dirty="0">
                <a:latin typeface="楷体" pitchFamily="49" charset="-122"/>
                <a:ea typeface="楷体" pitchFamily="49" charset="-122"/>
              </a:rPr>
              <a:t>余首，经后人辑入</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东篱乐府</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516216" y="959348"/>
            <a:ext cx="2281616" cy="2908546"/>
          </a:xfrm>
          <a:prstGeom prst="ellipse">
            <a:avLst/>
          </a:prstGeom>
          <a:noFill/>
          <a:ln>
            <a:noFill/>
          </a:ln>
          <a:effectLst/>
          <a:extLst/>
        </p:spPr>
      </p:pic>
    </p:spTree>
  </p:cSld>
  <p:clrMapOvr>
    <a:masterClrMapping/>
  </p:clrMapOvr>
  <p:transition spd="slow">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542925" y="3043238"/>
            <a:ext cx="1711325" cy="400050"/>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a:spAutoFit/>
          </a:bodyPr>
          <a:lstStyle/>
          <a:p>
            <a:pPr>
              <a:defRPr/>
            </a:pPr>
            <a:r>
              <a:rPr lang="zh-CN" altLang="en-US" sz="2000" dirty="0">
                <a:solidFill>
                  <a:schemeClr val="bg1"/>
                </a:solidFill>
                <a:latin typeface="黑体" panose="02010609060101010101" pitchFamily="49" charset="-122"/>
                <a:ea typeface="黑体" panose="02010609060101010101" pitchFamily="49" charset="-122"/>
              </a:rPr>
              <a:t>“曲”分类</a:t>
            </a:r>
          </a:p>
        </p:txBody>
      </p:sp>
      <p:sp>
        <p:nvSpPr>
          <p:cNvPr id="4" name="AutoShape 4"/>
          <p:cNvSpPr>
            <a:spLocks/>
          </p:cNvSpPr>
          <p:nvPr/>
        </p:nvSpPr>
        <p:spPr bwMode="auto">
          <a:xfrm>
            <a:off x="2400300" y="2543175"/>
            <a:ext cx="274638" cy="1582738"/>
          </a:xfrm>
          <a:prstGeom prst="leftBrace">
            <a:avLst>
              <a:gd name="adj1" fmla="val 30442"/>
              <a:gd name="adj2" fmla="val 50000"/>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a:defRPr/>
            </a:pPr>
            <a:endParaRPr lang="zh-CN" altLang="en-US" sz="2000">
              <a:latin typeface="黑体" panose="02010609060101010101" pitchFamily="49" charset="-122"/>
              <a:ea typeface="黑体" panose="02010609060101010101" pitchFamily="49" charset="-122"/>
            </a:endParaRPr>
          </a:p>
        </p:txBody>
      </p:sp>
      <p:sp>
        <p:nvSpPr>
          <p:cNvPr id="5" name="Text Box 5"/>
          <p:cNvSpPr txBox="1">
            <a:spLocks noChangeArrowheads="1"/>
          </p:cNvSpPr>
          <p:nvPr/>
        </p:nvSpPr>
        <p:spPr bwMode="auto">
          <a:xfrm>
            <a:off x="2757488" y="2400300"/>
            <a:ext cx="2074862" cy="400050"/>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a:spAutoFit/>
          </a:bodyPr>
          <a:lstStyle/>
          <a:p>
            <a:pPr algn="ctr">
              <a:defRPr/>
            </a:pPr>
            <a:r>
              <a:rPr lang="zh-CN" altLang="en-US" sz="2000">
                <a:solidFill>
                  <a:schemeClr val="bg1"/>
                </a:solidFill>
                <a:latin typeface="黑体" panose="02010609060101010101" pitchFamily="49" charset="-122"/>
                <a:ea typeface="黑体" panose="02010609060101010101" pitchFamily="49" charset="-122"/>
              </a:rPr>
              <a:t>杂剧（戏剧）</a:t>
            </a:r>
          </a:p>
        </p:txBody>
      </p:sp>
      <p:sp>
        <p:nvSpPr>
          <p:cNvPr id="6" name="Text Box 6"/>
          <p:cNvSpPr txBox="1">
            <a:spLocks noChangeArrowheads="1"/>
          </p:cNvSpPr>
          <p:nvPr/>
        </p:nvSpPr>
        <p:spPr bwMode="auto">
          <a:xfrm>
            <a:off x="2757488" y="3900488"/>
            <a:ext cx="981075" cy="400050"/>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a:spAutoFit/>
          </a:bodyPr>
          <a:lstStyle/>
          <a:p>
            <a:pPr algn="ctr">
              <a:defRPr/>
            </a:pPr>
            <a:r>
              <a:rPr lang="zh-CN" altLang="en-US" sz="2000">
                <a:solidFill>
                  <a:schemeClr val="bg1"/>
                </a:solidFill>
                <a:latin typeface="黑体" panose="02010609060101010101" pitchFamily="49" charset="-122"/>
                <a:ea typeface="黑体" panose="02010609060101010101" pitchFamily="49" charset="-122"/>
              </a:rPr>
              <a:t>散曲</a:t>
            </a:r>
          </a:p>
        </p:txBody>
      </p:sp>
      <p:sp>
        <p:nvSpPr>
          <p:cNvPr id="7" name="AutoShape 7"/>
          <p:cNvSpPr>
            <a:spLocks/>
          </p:cNvSpPr>
          <p:nvPr/>
        </p:nvSpPr>
        <p:spPr bwMode="auto">
          <a:xfrm>
            <a:off x="4757738" y="3043238"/>
            <a:ext cx="214312" cy="1214437"/>
          </a:xfrm>
          <a:prstGeom prst="leftBrace">
            <a:avLst>
              <a:gd name="adj1" fmla="val 31734"/>
              <a:gd name="adj2" fmla="val 50000"/>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a:defRPr/>
            </a:pPr>
            <a:endParaRPr lang="zh-CN" altLang="en-US" sz="2000">
              <a:latin typeface="黑体" panose="02010609060101010101" pitchFamily="49" charset="-122"/>
              <a:ea typeface="黑体" panose="02010609060101010101" pitchFamily="49" charset="-122"/>
            </a:endParaRPr>
          </a:p>
        </p:txBody>
      </p:sp>
      <p:sp>
        <p:nvSpPr>
          <p:cNvPr id="8" name="Text Box 8"/>
          <p:cNvSpPr txBox="1">
            <a:spLocks noChangeArrowheads="1"/>
          </p:cNvSpPr>
          <p:nvPr/>
        </p:nvSpPr>
        <p:spPr bwMode="auto">
          <a:xfrm>
            <a:off x="5043488" y="2828925"/>
            <a:ext cx="3200400" cy="708025"/>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a:spAutoFit/>
          </a:bodyPr>
          <a:lstStyle/>
          <a:p>
            <a:pPr algn="ctr">
              <a:defRPr/>
            </a:pPr>
            <a:r>
              <a:rPr lang="zh-CN" altLang="en-US" sz="2000">
                <a:solidFill>
                  <a:schemeClr val="bg1"/>
                </a:solidFill>
                <a:latin typeface="黑体" panose="02010609060101010101" pitchFamily="49" charset="-122"/>
                <a:ea typeface="黑体" panose="02010609060101010101" pitchFamily="49" charset="-122"/>
              </a:rPr>
              <a:t>散套：由若干曲子相联而成的组曲</a:t>
            </a:r>
          </a:p>
        </p:txBody>
      </p:sp>
      <p:sp>
        <p:nvSpPr>
          <p:cNvPr id="9" name="Text Box 9"/>
          <p:cNvSpPr txBox="1">
            <a:spLocks noChangeArrowheads="1"/>
          </p:cNvSpPr>
          <p:nvPr/>
        </p:nvSpPr>
        <p:spPr bwMode="auto">
          <a:xfrm>
            <a:off x="5043488" y="3900488"/>
            <a:ext cx="2857500" cy="400050"/>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a:spAutoFit/>
          </a:bodyPr>
          <a:lstStyle/>
          <a:p>
            <a:pPr algn="ctr">
              <a:defRPr/>
            </a:pPr>
            <a:r>
              <a:rPr lang="zh-CN" altLang="en-US" sz="2000">
                <a:solidFill>
                  <a:schemeClr val="bg1"/>
                </a:solidFill>
                <a:latin typeface="黑体" panose="02010609060101010101" pitchFamily="49" charset="-122"/>
                <a:ea typeface="黑体" panose="02010609060101010101" pitchFamily="49" charset="-122"/>
              </a:rPr>
              <a:t>小令：只有一支曲子</a:t>
            </a:r>
          </a:p>
        </p:txBody>
      </p:sp>
      <p:grpSp>
        <p:nvGrpSpPr>
          <p:cNvPr id="66569" name="组合 8"/>
          <p:cNvGrpSpPr>
            <a:grpSpLocks/>
          </p:cNvGrpSpPr>
          <p:nvPr/>
        </p:nvGrpSpPr>
        <p:grpSpPr bwMode="auto">
          <a:xfrm>
            <a:off x="0" y="0"/>
            <a:ext cx="2051050" cy="523875"/>
            <a:chOff x="0" y="-63"/>
            <a:chExt cx="3231" cy="824"/>
          </a:xfrm>
        </p:grpSpPr>
        <p:sp>
          <p:nvSpPr>
            <p:cNvPr id="6657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12"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6570" name="TextBox 13"/>
          <p:cNvSpPr txBox="1">
            <a:spLocks noChangeArrowheads="1"/>
          </p:cNvSpPr>
          <p:nvPr/>
        </p:nvSpPr>
        <p:spPr bwMode="auto">
          <a:xfrm>
            <a:off x="468313" y="1330325"/>
            <a:ext cx="79914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0000FF"/>
                </a:solidFill>
                <a:latin typeface="楷体" pitchFamily="49" charset="-122"/>
                <a:ea typeface="楷体" pitchFamily="49" charset="-122"/>
              </a:rPr>
              <a:t>    “曲”是一种合乐歌唱的诗歌形式，是元代的新诗体。</a:t>
            </a:r>
          </a:p>
        </p:txBody>
      </p:sp>
      <p:grpSp>
        <p:nvGrpSpPr>
          <p:cNvPr id="66571" name="组合 1"/>
          <p:cNvGrpSpPr>
            <a:grpSpLocks/>
          </p:cNvGrpSpPr>
          <p:nvPr/>
        </p:nvGrpSpPr>
        <p:grpSpPr bwMode="auto">
          <a:xfrm>
            <a:off x="3333750" y="636588"/>
            <a:ext cx="1743075" cy="566737"/>
            <a:chOff x="3333750" y="598488"/>
            <a:chExt cx="1743075" cy="566502"/>
          </a:xfrm>
        </p:grpSpPr>
        <p:sp>
          <p:nvSpPr>
            <p:cNvPr id="17" name="圆角矩形 16">
              <a:extLst>
                <a:ext uri="{FF2B5EF4-FFF2-40B4-BE49-F238E27FC236}"/>
              </a:extLst>
            </p:cNvPr>
            <p:cNvSpPr/>
            <p:nvPr/>
          </p:nvSpPr>
          <p:spPr>
            <a:xfrm rot="555800">
              <a:off x="4602163" y="715914"/>
              <a:ext cx="442912"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a:extLst>
                <a:ext uri="{FF2B5EF4-FFF2-40B4-BE49-F238E27FC236}"/>
              </a:extLst>
            </p:cNvPr>
            <p:cNvSpPr/>
            <p:nvPr/>
          </p:nvSpPr>
          <p:spPr>
            <a:xfrm rot="20470821">
              <a:off x="4197350" y="722262"/>
              <a:ext cx="442913"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9" name="圆角矩形 18">
              <a:extLst>
                <a:ext uri="{FF2B5EF4-FFF2-40B4-BE49-F238E27FC236}"/>
              </a:extLst>
            </p:cNvPr>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0" name="圆角矩形 19">
              <a:extLst>
                <a:ext uri="{FF2B5EF4-FFF2-40B4-BE49-F238E27FC236}"/>
              </a:extLst>
            </p:cNvPr>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6576" name="矩形 1"/>
            <p:cNvSpPr>
              <a:spLocks noChangeArrowheads="1"/>
            </p:cNvSpPr>
            <p:nvPr/>
          </p:nvSpPr>
          <p:spPr bwMode="auto">
            <a:xfrm>
              <a:off x="3333750"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关于元曲</a:t>
              </a:r>
            </a:p>
          </p:txBody>
        </p:sp>
      </p:grpSp>
    </p:spTree>
  </p:cSld>
  <p:clrMapOvr>
    <a:masterClrMapping/>
  </p:clrMapOvr>
  <p:transition spd="slow">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6" name="组合 1"/>
          <p:cNvGrpSpPr>
            <a:grpSpLocks/>
          </p:cNvGrpSpPr>
          <p:nvPr/>
        </p:nvGrpSpPr>
        <p:grpSpPr bwMode="auto">
          <a:xfrm>
            <a:off x="3333750" y="852488"/>
            <a:ext cx="1743075" cy="566737"/>
            <a:chOff x="3333750" y="598488"/>
            <a:chExt cx="1743075" cy="566737"/>
          </a:xfrm>
        </p:grpSpPr>
        <p:sp>
          <p:nvSpPr>
            <p:cNvPr id="15" name="圆角矩形 14">
              <a:extLst>
                <a:ext uri="{FF2B5EF4-FFF2-40B4-BE49-F238E27FC236}"/>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7596"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背景资料</a:t>
              </a:r>
            </a:p>
          </p:txBody>
        </p:sp>
      </p:grpSp>
      <p:grpSp>
        <p:nvGrpSpPr>
          <p:cNvPr id="67587" name="组合 8"/>
          <p:cNvGrpSpPr>
            <a:grpSpLocks/>
          </p:cNvGrpSpPr>
          <p:nvPr/>
        </p:nvGrpSpPr>
        <p:grpSpPr bwMode="auto">
          <a:xfrm>
            <a:off x="0" y="31750"/>
            <a:ext cx="2051050" cy="523875"/>
            <a:chOff x="0" y="-63"/>
            <a:chExt cx="3231" cy="824"/>
          </a:xfrm>
        </p:grpSpPr>
        <p:sp>
          <p:nvSpPr>
            <p:cNvPr id="6758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1"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2" name="矩形 11"/>
          <p:cNvSpPr/>
          <p:nvPr/>
        </p:nvSpPr>
        <p:spPr>
          <a:xfrm>
            <a:off x="468313" y="1635125"/>
            <a:ext cx="8351837" cy="2308225"/>
          </a:xfrm>
          <a:prstGeom prst="rect">
            <a:avLst/>
          </a:prstGeom>
        </p:spPr>
        <p:txBody>
          <a:bodyPr>
            <a:spAutoFit/>
          </a:bodyPr>
          <a:lstStyle/>
          <a:p>
            <a:pPr>
              <a:lnSpc>
                <a:spcPct val="150000"/>
              </a:lnSpc>
              <a:defRPr/>
            </a:pPr>
            <a:r>
              <a:rPr lang="zh-CN" altLang="en-US" sz="2400" b="1" dirty="0">
                <a:solidFill>
                  <a:srgbClr val="0000FF"/>
                </a:solidFill>
                <a:latin typeface="楷体" panose="02010609060101010101" pitchFamily="49" charset="-122"/>
                <a:ea typeface="楷体" panose="02010609060101010101" pitchFamily="49" charset="-122"/>
              </a:rPr>
              <a:t>    这</a:t>
            </a:r>
            <a:r>
              <a:rPr lang="zh-CN" altLang="en-US" sz="2400" b="1" dirty="0" smtClean="0">
                <a:solidFill>
                  <a:srgbClr val="0000FF"/>
                </a:solidFill>
                <a:latin typeface="楷体" panose="02010609060101010101" pitchFamily="49" charset="-122"/>
                <a:ea typeface="楷体" panose="02010609060101010101" pitchFamily="49" charset="-122"/>
              </a:rPr>
              <a:t>首</a:t>
            </a:r>
            <a:r>
              <a:rPr lang="zh-CN" altLang="en-US" sz="2400" b="1" dirty="0">
                <a:solidFill>
                  <a:srgbClr val="0000FF"/>
                </a:solidFill>
                <a:latin typeface="楷体" panose="02010609060101010101" pitchFamily="49" charset="-122"/>
                <a:ea typeface="楷体" panose="02010609060101010101" pitchFamily="49" charset="-122"/>
              </a:rPr>
              <a:t>小令</a:t>
            </a:r>
            <a:r>
              <a:rPr lang="zh-CN" altLang="en-US" sz="2400" b="1" dirty="0" smtClean="0">
                <a:solidFill>
                  <a:srgbClr val="0000FF"/>
                </a:solidFill>
                <a:latin typeface="楷体" panose="02010609060101010101" pitchFamily="49" charset="-122"/>
                <a:ea typeface="楷体" panose="02010609060101010101" pitchFamily="49" charset="-122"/>
              </a:rPr>
              <a:t>选</a:t>
            </a:r>
            <a:r>
              <a:rPr lang="zh-CN" altLang="en-US" sz="2400" b="1" dirty="0">
                <a:solidFill>
                  <a:srgbClr val="0000FF"/>
                </a:solidFill>
                <a:latin typeface="楷体" panose="02010609060101010101" pitchFamily="49" charset="-122"/>
                <a:ea typeface="楷体" panose="02010609060101010101" pitchFamily="49" charset="-122"/>
              </a:rPr>
              <a:t>自</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全元散曲</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。马致远少年时热衷功名，但由于元统治者执行民族高压政策，因而一直未能得志，一生几乎都过着漂泊无定、困窘潦倒的羁旅生活。这首小令正是他一生真实而生动的写照。他</a:t>
            </a:r>
            <a:r>
              <a:rPr lang="zh-CN" altLang="en-US" sz="2400" b="1" dirty="0">
                <a:solidFill>
                  <a:srgbClr val="0000FF"/>
                </a:solidFill>
                <a:uFill>
                  <a:solidFill>
                    <a:srgbClr val="FF0000"/>
                  </a:solidFill>
                </a:uFill>
                <a:latin typeface="楷体" panose="02010609060101010101" pitchFamily="49" charset="-122"/>
                <a:ea typeface="楷体" panose="02010609060101010101" pitchFamily="49" charset="-122"/>
              </a:rPr>
              <a:t>被后人称为“</a:t>
            </a:r>
            <a:r>
              <a:rPr lang="zh-CN" altLang="en-US" sz="2400" b="1" dirty="0">
                <a:solidFill>
                  <a:srgbClr val="FF0000"/>
                </a:solidFill>
                <a:uFill>
                  <a:solidFill>
                    <a:srgbClr val="FF0000"/>
                  </a:solidFill>
                </a:uFill>
                <a:latin typeface="楷体" panose="02010609060101010101" pitchFamily="49" charset="-122"/>
                <a:ea typeface="楷体" panose="02010609060101010101" pitchFamily="49" charset="-122"/>
              </a:rPr>
              <a:t>秋思之祖</a:t>
            </a:r>
            <a:r>
              <a:rPr lang="zh-CN" altLang="en-US" sz="2400" b="1" dirty="0" smtClean="0">
                <a:solidFill>
                  <a:srgbClr val="0000FF"/>
                </a:solidFill>
                <a:uFill>
                  <a:solidFill>
                    <a:srgbClr val="FF0000"/>
                  </a:solidFill>
                </a:uFill>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7"/>
          <p:cNvSpPr txBox="1">
            <a:spLocks noChangeArrowheads="1"/>
          </p:cNvSpPr>
          <p:nvPr/>
        </p:nvSpPr>
        <p:spPr bwMode="auto">
          <a:xfrm>
            <a:off x="6858000" y="2214563"/>
            <a:ext cx="754063" cy="576262"/>
          </a:xfrm>
          <a:prstGeom prst="rect">
            <a:avLst/>
          </a:prstGeom>
          <a:noFill/>
          <a:ln w="9525">
            <a:noFill/>
            <a:miter lim="800000"/>
          </a:ln>
          <a:effec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defRPr/>
            </a:pPr>
            <a:r>
              <a:rPr lang="en-US" altLang="zh-CN" sz="2800" b="1" smtClean="0">
                <a:solidFill>
                  <a:srgbClr val="FF3300"/>
                </a:solidFill>
                <a:effectLst>
                  <a:outerShdw blurRad="38100" dist="38100" dir="2700000" algn="tl">
                    <a:srgbClr val="C0C0C0"/>
                  </a:outerShdw>
                </a:effectLst>
                <a:latin typeface="宋体" pitchFamily="2" charset="-122"/>
                <a:cs typeface="Times New Roman" pitchFamily="18" charset="0"/>
              </a:rPr>
              <a:t> </a:t>
            </a:r>
          </a:p>
        </p:txBody>
      </p:sp>
      <p:sp>
        <p:nvSpPr>
          <p:cNvPr id="68611" name="矩形 41"/>
          <p:cNvSpPr>
            <a:spLocks noChangeArrowheads="1"/>
          </p:cNvSpPr>
          <p:nvPr/>
        </p:nvSpPr>
        <p:spPr bwMode="auto">
          <a:xfrm>
            <a:off x="463550" y="642938"/>
            <a:ext cx="8572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latin typeface="宋体" pitchFamily="2" charset="-122"/>
              </a:rPr>
              <a:t>自由朗读诗歌，把诗歌读通读顺，注意读准字音、节奏。</a:t>
            </a:r>
            <a:r>
              <a:rPr lang="zh-CN" altLang="en-US" sz="2400">
                <a:latin typeface="宋体" pitchFamily="2" charset="-122"/>
              </a:rPr>
              <a:t> </a:t>
            </a:r>
          </a:p>
        </p:txBody>
      </p:sp>
      <p:grpSp>
        <p:nvGrpSpPr>
          <p:cNvPr id="68612" name="组合 8"/>
          <p:cNvGrpSpPr>
            <a:grpSpLocks/>
          </p:cNvGrpSpPr>
          <p:nvPr/>
        </p:nvGrpSpPr>
        <p:grpSpPr bwMode="auto">
          <a:xfrm>
            <a:off x="0" y="-20638"/>
            <a:ext cx="2006600" cy="523876"/>
            <a:chOff x="70" y="-63"/>
            <a:chExt cx="3161" cy="824"/>
          </a:xfrm>
        </p:grpSpPr>
        <p:sp>
          <p:nvSpPr>
            <p:cNvPr id="6861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整体感知</a:t>
              </a:r>
            </a:p>
          </p:txBody>
        </p:sp>
        <p:cxnSp>
          <p:nvCxnSpPr>
            <p:cNvPr id="4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6" name="菱形 4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8613" name="文本框 15363"/>
          <p:cNvSpPr txBox="1">
            <a:spLocks noChangeArrowheads="1"/>
          </p:cNvSpPr>
          <p:nvPr/>
        </p:nvSpPr>
        <p:spPr bwMode="auto">
          <a:xfrm>
            <a:off x="1043682" y="1924050"/>
            <a:ext cx="381635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0000FF"/>
                </a:solidFill>
                <a:latin typeface="楷体" pitchFamily="49" charset="-122"/>
                <a:ea typeface="楷体" pitchFamily="49" charset="-122"/>
              </a:rPr>
              <a:t>枯藤</a:t>
            </a:r>
            <a:r>
              <a:rPr lang="en-US" altLang="zh-CN" sz="2400" b="1" dirty="0">
                <a:solidFill>
                  <a:srgbClr val="FF0000"/>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老树</a:t>
            </a:r>
            <a:r>
              <a:rPr lang="en-US" altLang="zh-CN" sz="2400" b="1" dirty="0">
                <a:solidFill>
                  <a:srgbClr val="FF0000"/>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昏鸦，</a:t>
            </a:r>
          </a:p>
          <a:p>
            <a:pPr>
              <a:lnSpc>
                <a:spcPct val="150000"/>
              </a:lnSpc>
            </a:pPr>
            <a:r>
              <a:rPr lang="zh-CN" altLang="en-US" sz="2400" b="1" dirty="0">
                <a:solidFill>
                  <a:srgbClr val="0000FF"/>
                </a:solidFill>
                <a:latin typeface="楷体" pitchFamily="49" charset="-122"/>
                <a:ea typeface="楷体" pitchFamily="49" charset="-122"/>
              </a:rPr>
              <a:t>小桥</a:t>
            </a:r>
            <a:r>
              <a:rPr lang="en-US" altLang="zh-CN" sz="2400" b="1" dirty="0">
                <a:solidFill>
                  <a:srgbClr val="FF0000"/>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流水</a:t>
            </a:r>
            <a:r>
              <a:rPr lang="en-US" altLang="zh-CN" sz="2400" b="1" dirty="0">
                <a:solidFill>
                  <a:srgbClr val="FF0000"/>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人家，</a:t>
            </a:r>
          </a:p>
          <a:p>
            <a:pPr>
              <a:lnSpc>
                <a:spcPct val="150000"/>
              </a:lnSpc>
            </a:pPr>
            <a:r>
              <a:rPr lang="zh-CN" altLang="en-US" sz="2400" b="1" dirty="0">
                <a:solidFill>
                  <a:srgbClr val="0000FF"/>
                </a:solidFill>
                <a:latin typeface="楷体" pitchFamily="49" charset="-122"/>
                <a:ea typeface="楷体" pitchFamily="49" charset="-122"/>
              </a:rPr>
              <a:t>古道</a:t>
            </a:r>
            <a:r>
              <a:rPr lang="en-US" altLang="zh-CN" sz="2400" b="1" dirty="0">
                <a:solidFill>
                  <a:srgbClr val="FF0000"/>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西风</a:t>
            </a:r>
            <a:r>
              <a:rPr lang="en-US" altLang="zh-CN" sz="2400" b="1" dirty="0">
                <a:solidFill>
                  <a:srgbClr val="FF0000"/>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瘦</a:t>
            </a:r>
            <a:r>
              <a:rPr lang="zh-CN" altLang="en-US" sz="2400" b="1" dirty="0" smtClean="0">
                <a:solidFill>
                  <a:srgbClr val="0000FF"/>
                </a:solidFill>
                <a:latin typeface="楷体" pitchFamily="49" charset="-122"/>
                <a:ea typeface="楷体" pitchFamily="49" charset="-122"/>
              </a:rPr>
              <a:t>马。</a:t>
            </a:r>
            <a:endParaRPr lang="en-US" altLang="zh-CN" sz="2400" b="1" dirty="0" smtClean="0">
              <a:solidFill>
                <a:srgbClr val="0000FF"/>
              </a:solidFill>
              <a:latin typeface="楷体" pitchFamily="49" charset="-122"/>
              <a:ea typeface="楷体" pitchFamily="49" charset="-122"/>
            </a:endParaRPr>
          </a:p>
          <a:p>
            <a:pPr>
              <a:lnSpc>
                <a:spcPct val="150000"/>
              </a:lnSpc>
            </a:pPr>
            <a:r>
              <a:rPr lang="zh-CN" altLang="en-US" sz="2400" b="1" dirty="0" smtClean="0">
                <a:solidFill>
                  <a:srgbClr val="0000FF"/>
                </a:solidFill>
                <a:latin typeface="楷体" pitchFamily="49" charset="-122"/>
                <a:ea typeface="楷体" pitchFamily="49" charset="-122"/>
              </a:rPr>
              <a:t>夕</a:t>
            </a:r>
            <a:r>
              <a:rPr lang="zh-CN" altLang="en-US" sz="2400" b="1" dirty="0">
                <a:solidFill>
                  <a:srgbClr val="0000FF"/>
                </a:solidFill>
                <a:latin typeface="楷体" pitchFamily="49" charset="-122"/>
                <a:ea typeface="楷体" pitchFamily="49" charset="-122"/>
              </a:rPr>
              <a:t>阳</a:t>
            </a:r>
            <a:r>
              <a:rPr lang="en-US" altLang="zh-CN" sz="2400" b="1" dirty="0">
                <a:solidFill>
                  <a:srgbClr val="FF0000"/>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西下，</a:t>
            </a:r>
          </a:p>
          <a:p>
            <a:pPr>
              <a:lnSpc>
                <a:spcPct val="150000"/>
              </a:lnSpc>
            </a:pPr>
            <a:r>
              <a:rPr lang="zh-CN" altLang="en-US" sz="2400" b="1" dirty="0">
                <a:solidFill>
                  <a:srgbClr val="0000FF"/>
                </a:solidFill>
                <a:latin typeface="楷体" pitchFamily="49" charset="-122"/>
                <a:ea typeface="楷体" pitchFamily="49" charset="-122"/>
              </a:rPr>
              <a:t>断肠人</a:t>
            </a:r>
            <a:r>
              <a:rPr lang="en-US" altLang="zh-CN" sz="2400" b="1" dirty="0">
                <a:solidFill>
                  <a:srgbClr val="FF0000"/>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在</a:t>
            </a:r>
            <a:r>
              <a:rPr lang="en-US" altLang="zh-CN" sz="2400" b="1" dirty="0">
                <a:solidFill>
                  <a:srgbClr val="FF0000"/>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天涯。</a:t>
            </a:r>
          </a:p>
        </p:txBody>
      </p:sp>
      <p:sp>
        <p:nvSpPr>
          <p:cNvPr id="68614" name="矩形 15364"/>
          <p:cNvSpPr>
            <a:spLocks noChangeArrowheads="1"/>
          </p:cNvSpPr>
          <p:nvPr/>
        </p:nvSpPr>
        <p:spPr bwMode="auto">
          <a:xfrm>
            <a:off x="570806" y="1165225"/>
            <a:ext cx="3713162"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FF"/>
                </a:solidFill>
                <a:latin typeface="楷体" pitchFamily="49" charset="-122"/>
                <a:ea typeface="楷体" pitchFamily="49" charset="-122"/>
              </a:rPr>
              <a:t>  </a:t>
            </a:r>
            <a:r>
              <a:rPr lang="zh-CN" altLang="en-US" sz="2600" b="1" dirty="0">
                <a:solidFill>
                  <a:srgbClr val="0000FF"/>
                </a:solidFill>
                <a:latin typeface="楷体" pitchFamily="49" charset="-122"/>
                <a:ea typeface="楷体" pitchFamily="49" charset="-122"/>
              </a:rPr>
              <a:t> 天净沙</a:t>
            </a:r>
            <a:r>
              <a:rPr lang="en-US" altLang="zh-CN" sz="2600" b="1" dirty="0">
                <a:solidFill>
                  <a:srgbClr val="0000FF"/>
                </a:solidFill>
                <a:latin typeface="楷体" pitchFamily="49" charset="-122"/>
                <a:ea typeface="楷体" pitchFamily="49" charset="-122"/>
              </a:rPr>
              <a:t>·</a:t>
            </a:r>
            <a:r>
              <a:rPr lang="zh-CN" altLang="en-US" sz="2600" b="1" dirty="0">
                <a:solidFill>
                  <a:srgbClr val="0000FF"/>
                </a:solidFill>
                <a:latin typeface="楷体" pitchFamily="49" charset="-122"/>
                <a:ea typeface="楷体" pitchFamily="49" charset="-122"/>
              </a:rPr>
              <a:t>秋思  </a:t>
            </a:r>
          </a:p>
          <a:p>
            <a:r>
              <a:rPr lang="zh-CN" altLang="en-US" sz="2400" b="1" dirty="0">
                <a:solidFill>
                  <a:srgbClr val="0000FF"/>
                </a:solidFill>
                <a:latin typeface="楷体" pitchFamily="49" charset="-122"/>
                <a:ea typeface="楷体" pitchFamily="49" charset="-122"/>
              </a:rPr>
              <a:t>                马致远   </a:t>
            </a:r>
          </a:p>
        </p:txBody>
      </p:sp>
      <p:pic>
        <p:nvPicPr>
          <p:cNvPr id="64519" name="图片 15366"/>
          <p:cNvPicPr>
            <a:picLocks noChangeAspect="1" noChangeArrowheads="1"/>
          </p:cNvPicPr>
          <p:nvPr/>
        </p:nvPicPr>
        <p:blipFill>
          <a:blip r:embed="rId4" cstate="print"/>
          <a:stretch>
            <a:fillRect/>
          </a:stretch>
        </p:blipFill>
        <p:spPr bwMode="auto">
          <a:xfrm>
            <a:off x="4572000" y="1779662"/>
            <a:ext cx="3781301" cy="24726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天净沙·秋思.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244408" y="695101"/>
            <a:ext cx="609600" cy="609600"/>
          </a:xfrm>
          <a:prstGeom prst="rect">
            <a:avLst/>
          </a:prstGeom>
        </p:spPr>
      </p:pic>
    </p:spTree>
  </p:cSld>
  <p:clrMapOvr>
    <a:masterClrMapping/>
  </p:clrMapOvr>
  <p:transition spd="slow">
    <p:random/>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327"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4" name="组合 15"/>
          <p:cNvGrpSpPr>
            <a:grpSpLocks/>
          </p:cNvGrpSpPr>
          <p:nvPr/>
        </p:nvGrpSpPr>
        <p:grpSpPr bwMode="auto">
          <a:xfrm>
            <a:off x="44450" y="-39688"/>
            <a:ext cx="2006600" cy="522288"/>
            <a:chOff x="70" y="-63"/>
            <a:chExt cx="3160" cy="824"/>
          </a:xfrm>
        </p:grpSpPr>
        <p:sp>
          <p:nvSpPr>
            <p:cNvPr id="6964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9635" name="矩形 6"/>
          <p:cNvSpPr>
            <a:spLocks noChangeArrowheads="1"/>
          </p:cNvSpPr>
          <p:nvPr/>
        </p:nvSpPr>
        <p:spPr bwMode="auto">
          <a:xfrm>
            <a:off x="3071813" y="314325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a:t> </a:t>
            </a:r>
          </a:p>
          <a:p>
            <a:r>
              <a:rPr lang="zh-CN" altLang="en-US"/>
              <a:t>          </a:t>
            </a:r>
          </a:p>
        </p:txBody>
      </p:sp>
      <p:sp>
        <p:nvSpPr>
          <p:cNvPr id="9" name="矩形 8"/>
          <p:cNvSpPr/>
          <p:nvPr/>
        </p:nvSpPr>
        <p:spPr>
          <a:xfrm>
            <a:off x="684213" y="2298700"/>
            <a:ext cx="7488237" cy="1785938"/>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lnSpc>
                <a:spcPct val="125000"/>
              </a:lnSpc>
              <a:defRPr/>
            </a:pPr>
            <a:r>
              <a:rPr lang="zh-CN" altLang="en-US" sz="2400" b="1" u="sng" dirty="0">
                <a:latin typeface="楷体" panose="02010609060101010101" pitchFamily="49" charset="-122"/>
                <a:ea typeface="楷体" panose="02010609060101010101" pitchFamily="49" charset="-122"/>
              </a:rPr>
              <a:t>枯  藤   老   树   昏   鸦</a:t>
            </a:r>
            <a:r>
              <a:rPr lang="zh-CN" altLang="en-US" sz="2400" b="1" dirty="0">
                <a:solidFill>
                  <a:schemeClr val="tx1"/>
                </a:solidFill>
                <a:latin typeface="楷体" panose="02010609060101010101" pitchFamily="49" charset="-122"/>
                <a:ea typeface="楷体" panose="02010609060101010101" pitchFamily="49" charset="-122"/>
              </a:rPr>
              <a:t>，</a:t>
            </a:r>
            <a:endParaRPr lang="en-US" altLang="zh-CN" sz="2400" b="1" dirty="0">
              <a:solidFill>
                <a:schemeClr val="tx1"/>
              </a:solidFill>
              <a:latin typeface="楷体" panose="02010609060101010101" pitchFamily="49" charset="-122"/>
              <a:ea typeface="楷体" panose="02010609060101010101" pitchFamily="49" charset="-122"/>
            </a:endParaRPr>
          </a:p>
          <a:p>
            <a:pPr algn="ctr">
              <a:lnSpc>
                <a:spcPct val="125000"/>
              </a:lnSpc>
              <a:defRPr/>
            </a:pPr>
            <a:r>
              <a:rPr lang="zh-CN" altLang="en-US" sz="2000" b="1" dirty="0">
                <a:solidFill>
                  <a:srgbClr val="FF0000"/>
                </a:solidFill>
                <a:latin typeface="楷体" panose="02010609060101010101" pitchFamily="49" charset="-122"/>
                <a:ea typeface="楷体" panose="02010609060101010101" pitchFamily="49" charset="-122"/>
              </a:rPr>
              <a:t>枯藤（缠绕的）老树（栖集着）黄昏时（归巢的）乌鸦。</a:t>
            </a:r>
            <a:endParaRPr lang="zh-CN" altLang="en-US" sz="2000" b="1" dirty="0">
              <a:latin typeface="楷体" panose="02010609060101010101" pitchFamily="49" charset="-122"/>
              <a:ea typeface="楷体" panose="02010609060101010101" pitchFamily="49" charset="-122"/>
            </a:endParaRPr>
          </a:p>
          <a:p>
            <a:pPr algn="ctr">
              <a:lnSpc>
                <a:spcPct val="125000"/>
              </a:lnSpc>
              <a:defRPr/>
            </a:pPr>
            <a:r>
              <a:rPr lang="zh-CN" altLang="en-US" sz="2400" b="1" u="sng" dirty="0">
                <a:latin typeface="楷体" panose="02010609060101010101" pitchFamily="49" charset="-122"/>
                <a:ea typeface="楷体" panose="02010609060101010101" pitchFamily="49" charset="-122"/>
              </a:rPr>
              <a:t>小  桥  流  水  人  家</a:t>
            </a:r>
            <a:r>
              <a:rPr lang="zh-CN" altLang="en-US" sz="2400" b="1" dirty="0">
                <a:solidFill>
                  <a:schemeClr val="tx1"/>
                </a:solidFill>
                <a:latin typeface="楷体" panose="02010609060101010101" pitchFamily="49" charset="-122"/>
                <a:ea typeface="楷体" panose="02010609060101010101" pitchFamily="49" charset="-122"/>
              </a:rPr>
              <a:t>，</a:t>
            </a:r>
            <a:r>
              <a:rPr lang="zh-CN" altLang="en-US" sz="2400" b="1" u="sng" dirty="0">
                <a:latin typeface="楷体" panose="02010609060101010101" pitchFamily="49" charset="-122"/>
                <a:ea typeface="楷体" panose="02010609060101010101" pitchFamily="49" charset="-122"/>
              </a:rPr>
              <a:t> </a:t>
            </a:r>
            <a:endParaRPr lang="en-US" altLang="zh-CN" sz="2400" b="1" u="sng" dirty="0">
              <a:latin typeface="楷体" panose="02010609060101010101" pitchFamily="49" charset="-122"/>
              <a:ea typeface="楷体" panose="02010609060101010101" pitchFamily="49" charset="-122"/>
            </a:endParaRPr>
          </a:p>
          <a:p>
            <a:pPr algn="ctr">
              <a:lnSpc>
                <a:spcPct val="125000"/>
              </a:lnSpc>
              <a:defRPr/>
            </a:pPr>
            <a:r>
              <a:rPr lang="zh-CN" altLang="en-US" sz="2000" b="1" dirty="0">
                <a:solidFill>
                  <a:srgbClr val="FF0000"/>
                </a:solidFill>
                <a:latin typeface="楷体" panose="02010609060101010101" pitchFamily="49" charset="-122"/>
                <a:ea typeface="楷体" panose="02010609060101010101" pitchFamily="49" charset="-122"/>
              </a:rPr>
              <a:t>小桥下潺潺的流水（映出几户</a:t>
            </a:r>
            <a:r>
              <a:rPr lang="zh-CN" altLang="en-US" sz="2000" b="1" dirty="0" smtClean="0">
                <a:solidFill>
                  <a:srgbClr val="FF0000"/>
                </a:solidFill>
                <a:latin typeface="楷体" panose="02010609060101010101" pitchFamily="49" charset="-122"/>
                <a:ea typeface="楷体" panose="02010609060101010101" pitchFamily="49" charset="-122"/>
              </a:rPr>
              <a:t>）人家</a:t>
            </a:r>
            <a:r>
              <a:rPr lang="zh-CN" altLang="en-US" sz="2000" b="1" dirty="0">
                <a:solidFill>
                  <a:srgbClr val="FF0000"/>
                </a:solidFill>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p:txBody>
      </p:sp>
      <p:sp>
        <p:nvSpPr>
          <p:cNvPr id="10" name="矩形 9"/>
          <p:cNvSpPr/>
          <p:nvPr/>
        </p:nvSpPr>
        <p:spPr>
          <a:xfrm>
            <a:off x="2582863" y="1203325"/>
            <a:ext cx="3284537" cy="938213"/>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lgn="ctr" eaLnBrk="1" hangingPunct="1">
              <a:lnSpc>
                <a:spcPct val="125000"/>
              </a:lnSpc>
              <a:spcBef>
                <a:spcPts val="0"/>
              </a:spcBef>
              <a:spcAft>
                <a:spcPts val="0"/>
              </a:spcAft>
              <a:defRPr/>
            </a:pPr>
            <a:r>
              <a:rPr lang="zh-CN" altLang="en-US" sz="2400" b="1" u="sng" dirty="0">
                <a:latin typeface="楷体" panose="02010609060101010101" pitchFamily="49" charset="-122"/>
                <a:ea typeface="楷体" panose="02010609060101010101" pitchFamily="49" charset="-122"/>
              </a:rPr>
              <a:t>天  净  沙  </a:t>
            </a:r>
            <a:r>
              <a:rPr lang="en-US" altLang="zh-CN" sz="2400" b="1" u="sng" dirty="0">
                <a:latin typeface="楷体" panose="02010609060101010101" pitchFamily="49" charset="-122"/>
                <a:ea typeface="楷体" panose="02010609060101010101" pitchFamily="49" charset="-122"/>
              </a:rPr>
              <a:t>·</a:t>
            </a:r>
            <a:r>
              <a:rPr lang="zh-CN" altLang="en-US" sz="2400" b="1" u="sng" dirty="0">
                <a:latin typeface="楷体" panose="02010609060101010101" pitchFamily="49" charset="-122"/>
                <a:ea typeface="楷体" panose="02010609060101010101" pitchFamily="49" charset="-122"/>
              </a:rPr>
              <a:t>秋  思</a:t>
            </a:r>
            <a:endParaRPr lang="en-US" altLang="zh-CN" sz="2400" b="1" u="sng" dirty="0">
              <a:solidFill>
                <a:prstClr val="black"/>
              </a:solidFill>
              <a:latin typeface="楷体" pitchFamily="49" charset="-122"/>
              <a:ea typeface="楷体" pitchFamily="49" charset="-122"/>
            </a:endParaRPr>
          </a:p>
          <a:p>
            <a:pPr algn="ctr" eaLnBrk="1" hangingPunct="1">
              <a:lnSpc>
                <a:spcPct val="125000"/>
              </a:lnSpc>
              <a:spcBef>
                <a:spcPts val="0"/>
              </a:spcBef>
              <a:spcAft>
                <a:spcPts val="0"/>
              </a:spcAft>
              <a:defRPr/>
            </a:pPr>
            <a:r>
              <a:rPr lang="zh-CN" altLang="en-US" sz="2000" b="1" dirty="0">
                <a:solidFill>
                  <a:srgbClr val="FF0000"/>
                </a:solidFill>
                <a:latin typeface="楷体" pitchFamily="49" charset="-122"/>
                <a:ea typeface="楷体" pitchFamily="49" charset="-122"/>
              </a:rPr>
              <a:t>游子思乡的愁绪</a:t>
            </a:r>
            <a:endParaRPr lang="en-US" altLang="zh-CN" sz="20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a:spLocks noChangeArrowheads="1"/>
          </p:cNvSpPr>
          <p:nvPr/>
        </p:nvSpPr>
        <p:spPr bwMode="auto">
          <a:xfrm>
            <a:off x="2411413" y="4227513"/>
            <a:ext cx="46085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枯藤：</a:t>
            </a:r>
            <a:r>
              <a:rPr lang="zh-CN" altLang="en-US" sz="2000">
                <a:latin typeface="楷体" pitchFamily="49" charset="-122"/>
                <a:ea typeface="楷体" pitchFamily="49" charset="-122"/>
              </a:rPr>
              <a:t>干枯的枝蔓。</a:t>
            </a:r>
            <a:endParaRPr lang="en-US" altLang="zh-CN" sz="2000">
              <a:latin typeface="楷体" pitchFamily="49" charset="-122"/>
              <a:ea typeface="楷体" pitchFamily="49" charset="-122"/>
            </a:endParaRPr>
          </a:p>
          <a:p>
            <a:r>
              <a:rPr lang="zh-CN" altLang="en-US" sz="2000" b="1">
                <a:solidFill>
                  <a:srgbClr val="FF0000"/>
                </a:solidFill>
                <a:latin typeface="楷体" pitchFamily="49" charset="-122"/>
                <a:ea typeface="楷体" pitchFamily="49" charset="-122"/>
              </a:rPr>
              <a:t>昏鸦：</a:t>
            </a:r>
            <a:r>
              <a:rPr lang="zh-CN" altLang="en-US" sz="2000">
                <a:latin typeface="楷体" pitchFamily="49" charset="-122"/>
                <a:ea typeface="楷体" pitchFamily="49" charset="-122"/>
              </a:rPr>
              <a:t>黄昏时将要回巢的乌鸦。</a:t>
            </a:r>
          </a:p>
        </p:txBody>
      </p:sp>
      <p:sp>
        <p:nvSpPr>
          <p:cNvPr id="69639" name="矩形 1"/>
          <p:cNvSpPr>
            <a:spLocks noChangeArrowheads="1"/>
          </p:cNvSpPr>
          <p:nvPr/>
        </p:nvSpPr>
        <p:spPr bwMode="auto">
          <a:xfrm>
            <a:off x="584200" y="627063"/>
            <a:ext cx="80914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ts val="1800"/>
              </a:spcBef>
            </a:pPr>
            <a:r>
              <a:rPr lang="zh-CN" altLang="en-US" sz="2400" b="1">
                <a:solidFill>
                  <a:srgbClr val="000000"/>
                </a:solidFill>
                <a:latin typeface="宋体" pitchFamily="2" charset="-122"/>
              </a:rPr>
              <a:t>请同学反复朗读诗歌，用自己的话说说诗句的意思。</a:t>
            </a:r>
            <a:endParaRPr lang="en-US" altLang="zh-CN" sz="2400" b="1">
              <a:solidFill>
                <a:srgbClr val="000000"/>
              </a:solidFill>
              <a:latin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 calcmode="lin" valueType="num">
                                      <p:cBhvr additive="base">
                                        <p:cTn id="7"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组合 15"/>
          <p:cNvGrpSpPr>
            <a:grpSpLocks/>
          </p:cNvGrpSpPr>
          <p:nvPr/>
        </p:nvGrpSpPr>
        <p:grpSpPr bwMode="auto">
          <a:xfrm>
            <a:off x="44450" y="-39688"/>
            <a:ext cx="2006600" cy="522288"/>
            <a:chOff x="70" y="-63"/>
            <a:chExt cx="3160" cy="824"/>
          </a:xfrm>
        </p:grpSpPr>
        <p:sp>
          <p:nvSpPr>
            <p:cNvPr id="7066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 name="矩形 5"/>
          <p:cNvSpPr/>
          <p:nvPr/>
        </p:nvSpPr>
        <p:spPr>
          <a:xfrm>
            <a:off x="955675" y="700088"/>
            <a:ext cx="7000875" cy="27082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nSpc>
                <a:spcPct val="125000"/>
              </a:lnSpc>
              <a:defRPr/>
            </a:pPr>
            <a:r>
              <a:rPr lang="zh-CN" altLang="en-US" sz="2400" b="1" u="sng" dirty="0">
                <a:solidFill>
                  <a:prstClr val="black"/>
                </a:solidFill>
                <a:latin typeface="楷体" panose="02010609060101010101" pitchFamily="49" charset="-122"/>
                <a:ea typeface="楷体" panose="02010609060101010101" pitchFamily="49" charset="-122"/>
              </a:rPr>
              <a:t>古 道 西 风 瘦 </a:t>
            </a:r>
            <a:r>
              <a:rPr lang="zh-CN" altLang="en-US" sz="2400" b="1" u="sng" dirty="0" smtClean="0">
                <a:solidFill>
                  <a:prstClr val="black"/>
                </a:solidFill>
                <a:latin typeface="楷体" panose="02010609060101010101" pitchFamily="49" charset="-122"/>
                <a:ea typeface="楷体" panose="02010609060101010101" pitchFamily="49" charset="-122"/>
              </a:rPr>
              <a:t>马。</a:t>
            </a:r>
            <a:endParaRPr lang="en-US" altLang="zh-CN" sz="2400" b="1" u="sng" dirty="0" smtClean="0">
              <a:solidFill>
                <a:prstClr val="black"/>
              </a:solidFill>
              <a:latin typeface="楷体" panose="02010609060101010101" pitchFamily="49" charset="-122"/>
              <a:ea typeface="楷体" panose="02010609060101010101" pitchFamily="49" charset="-122"/>
            </a:endParaRPr>
          </a:p>
          <a:p>
            <a:pPr>
              <a:lnSpc>
                <a:spcPct val="125000"/>
              </a:lnSpc>
              <a:defRPr/>
            </a:pPr>
            <a:r>
              <a:rPr lang="zh-CN" altLang="en-US" sz="2000" b="1" dirty="0" smtClean="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荒凉的）古道上萧瑟秋风里（走着一匹）瘦马。</a:t>
            </a:r>
            <a:endParaRPr lang="en-US" altLang="zh-CN" sz="2000" b="1" dirty="0">
              <a:solidFill>
                <a:srgbClr val="FF0000"/>
              </a:solidFill>
              <a:latin typeface="楷体" panose="02010609060101010101" pitchFamily="49" charset="-122"/>
              <a:ea typeface="楷体" panose="02010609060101010101" pitchFamily="49" charset="-122"/>
            </a:endParaRPr>
          </a:p>
          <a:p>
            <a:pPr>
              <a:lnSpc>
                <a:spcPct val="125000"/>
              </a:lnSpc>
              <a:defRPr/>
            </a:pPr>
            <a:r>
              <a:rPr lang="zh-CN" altLang="en-US" sz="2400" b="1" u="sng" dirty="0">
                <a:solidFill>
                  <a:prstClr val="black"/>
                </a:solidFill>
                <a:latin typeface="楷体" panose="02010609060101010101" pitchFamily="49" charset="-122"/>
                <a:ea typeface="楷体" panose="02010609060101010101" pitchFamily="49" charset="-122"/>
              </a:rPr>
              <a:t>夕 阳 西 下，</a:t>
            </a:r>
            <a:endParaRPr lang="en-US" altLang="zh-CN" sz="2400" b="1" u="sng" dirty="0">
              <a:solidFill>
                <a:prstClr val="black"/>
              </a:solidFill>
              <a:latin typeface="楷体" panose="02010609060101010101" pitchFamily="49" charset="-122"/>
              <a:ea typeface="楷体" panose="02010609060101010101" pitchFamily="49" charset="-122"/>
            </a:endParaRPr>
          </a:p>
          <a:p>
            <a:pPr>
              <a:lnSpc>
                <a:spcPct val="125000"/>
              </a:lnSpc>
              <a:defRPr/>
            </a:pPr>
            <a:r>
              <a:rPr lang="zh-CN" altLang="en-US" sz="2000" b="1" dirty="0">
                <a:solidFill>
                  <a:srgbClr val="FF0000"/>
                </a:solidFill>
                <a:latin typeface="楷体" panose="02010609060101010101" pitchFamily="49" charset="-122"/>
                <a:ea typeface="楷体" panose="02010609060101010101" pitchFamily="49" charset="-122"/>
              </a:rPr>
              <a:t>夕阳（已经朝着）西方落下，</a:t>
            </a:r>
            <a:endParaRPr lang="en-US" altLang="zh-CN" sz="2000" b="1" dirty="0">
              <a:solidFill>
                <a:srgbClr val="FF0000"/>
              </a:solidFill>
              <a:latin typeface="楷体" panose="02010609060101010101" pitchFamily="49" charset="-122"/>
              <a:ea typeface="楷体" panose="02010609060101010101" pitchFamily="49" charset="-122"/>
            </a:endParaRPr>
          </a:p>
          <a:p>
            <a:pPr>
              <a:lnSpc>
                <a:spcPct val="125000"/>
              </a:lnSpc>
              <a:defRPr/>
            </a:pPr>
            <a:r>
              <a:rPr lang="zh-CN" altLang="en-US" sz="2400" b="1" u="sng" dirty="0">
                <a:solidFill>
                  <a:prstClr val="black"/>
                </a:solidFill>
                <a:latin typeface="楷体" panose="02010609060101010101" pitchFamily="49" charset="-122"/>
                <a:ea typeface="楷体" panose="02010609060101010101" pitchFamily="49" charset="-122"/>
              </a:rPr>
              <a:t>断 肠 人 在 天 涯。</a:t>
            </a:r>
            <a:endParaRPr lang="en-US" altLang="zh-CN" sz="2400" b="1" u="sng" dirty="0">
              <a:solidFill>
                <a:prstClr val="black"/>
              </a:solidFill>
              <a:latin typeface="楷体" panose="02010609060101010101" pitchFamily="49" charset="-122"/>
              <a:ea typeface="楷体" panose="02010609060101010101" pitchFamily="49" charset="-122"/>
            </a:endParaRPr>
          </a:p>
          <a:p>
            <a:pPr>
              <a:lnSpc>
                <a:spcPct val="125000"/>
              </a:lnSpc>
              <a:defRPr/>
            </a:pPr>
            <a:r>
              <a:rPr lang="zh-CN" altLang="en-US" sz="2000" b="1" dirty="0">
                <a:solidFill>
                  <a:srgbClr val="FF0000"/>
                </a:solidFill>
                <a:latin typeface="楷体" panose="02010609060101010101" pitchFamily="49" charset="-122"/>
                <a:ea typeface="楷体" panose="02010609060101010101" pitchFamily="49" charset="-122"/>
              </a:rPr>
              <a:t>（漂泊未归的）断肠人（还远）在天涯。</a:t>
            </a:r>
          </a:p>
        </p:txBody>
      </p:sp>
      <p:sp>
        <p:nvSpPr>
          <p:cNvPr id="7" name="TextBox 6"/>
          <p:cNvSpPr txBox="1">
            <a:spLocks noChangeArrowheads="1"/>
          </p:cNvSpPr>
          <p:nvPr/>
        </p:nvSpPr>
        <p:spPr bwMode="auto">
          <a:xfrm>
            <a:off x="971550" y="3651250"/>
            <a:ext cx="6951663"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en-US" sz="2000" b="1">
                <a:solidFill>
                  <a:srgbClr val="FF0000"/>
                </a:solidFill>
                <a:latin typeface="楷体" pitchFamily="49" charset="-122"/>
                <a:ea typeface="楷体" pitchFamily="49" charset="-122"/>
              </a:rPr>
              <a:t>古道：</a:t>
            </a:r>
            <a:r>
              <a:rPr lang="zh-CN" altLang="en-US" sz="2000">
                <a:latin typeface="楷体" pitchFamily="49" charset="-122"/>
                <a:ea typeface="楷体" pitchFamily="49" charset="-122"/>
              </a:rPr>
              <a:t>已经废弃不堪再用的古老驿道（路）。</a:t>
            </a:r>
            <a:r>
              <a:rPr lang="zh-CN" altLang="en-US" sz="2000" b="1">
                <a:solidFill>
                  <a:srgbClr val="FF0000"/>
                </a:solidFill>
                <a:latin typeface="楷体" pitchFamily="49" charset="-122"/>
                <a:ea typeface="楷体" pitchFamily="49" charset="-122"/>
              </a:rPr>
              <a:t>西风：</a:t>
            </a:r>
            <a:r>
              <a:rPr lang="zh-CN" altLang="en-US" sz="2000">
                <a:latin typeface="楷体" pitchFamily="49" charset="-122"/>
                <a:ea typeface="楷体" pitchFamily="49" charset="-122"/>
              </a:rPr>
              <a:t>秋风。</a:t>
            </a:r>
            <a:endParaRPr lang="en-US" altLang="zh-CN" sz="2000">
              <a:latin typeface="楷体" pitchFamily="49" charset="-122"/>
              <a:ea typeface="楷体" pitchFamily="49" charset="-122"/>
            </a:endParaRPr>
          </a:p>
          <a:p>
            <a:pPr>
              <a:lnSpc>
                <a:spcPct val="125000"/>
              </a:lnSpc>
            </a:pPr>
            <a:r>
              <a:rPr lang="zh-CN" altLang="en-US" sz="2000" b="1">
                <a:solidFill>
                  <a:srgbClr val="FF0000"/>
                </a:solidFill>
                <a:latin typeface="楷体" pitchFamily="49" charset="-122"/>
                <a:ea typeface="楷体" pitchFamily="49" charset="-122"/>
              </a:rPr>
              <a:t>断肠：</a:t>
            </a:r>
            <a:r>
              <a:rPr lang="zh-CN" altLang="en-US" sz="2000">
                <a:latin typeface="楷体" pitchFamily="49" charset="-122"/>
                <a:ea typeface="楷体" pitchFamily="49" charset="-122"/>
              </a:rPr>
              <a:t>形容悲伤到极点。</a:t>
            </a:r>
            <a:r>
              <a:rPr lang="zh-CN" altLang="en-US" sz="2000" b="1">
                <a:solidFill>
                  <a:srgbClr val="FF0000"/>
                </a:solidFill>
                <a:latin typeface="楷体" pitchFamily="49" charset="-122"/>
                <a:ea typeface="楷体" pitchFamily="49" charset="-122"/>
              </a:rPr>
              <a:t>天涯：</a:t>
            </a:r>
            <a:r>
              <a:rPr lang="zh-CN" altLang="en-US" sz="2000">
                <a:latin typeface="楷体" pitchFamily="49" charset="-122"/>
                <a:ea typeface="楷体" pitchFamily="49" charset="-122"/>
              </a:rPr>
              <a:t>天边，指远离家乡的地方。</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 calcmode="lin" valueType="num">
                                      <p:cBhvr additive="base">
                                        <p:cTn id="1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Box 5"/>
          <p:cNvSpPr txBox="1">
            <a:spLocks noChangeArrowheads="1"/>
          </p:cNvSpPr>
          <p:nvPr/>
        </p:nvSpPr>
        <p:spPr bwMode="auto">
          <a:xfrm>
            <a:off x="1893888" y="1250950"/>
            <a:ext cx="6926262"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a:solidFill>
                  <a:srgbClr val="0000FF"/>
                </a:solidFill>
                <a:latin typeface="宋体" pitchFamily="2" charset="-122"/>
              </a:rPr>
              <a:t>1.</a:t>
            </a:r>
            <a:r>
              <a:rPr lang="zh-CN" altLang="en-US" sz="2400" b="1">
                <a:solidFill>
                  <a:srgbClr val="0000FF"/>
                </a:solidFill>
                <a:latin typeface="宋体" pitchFamily="2" charset="-122"/>
              </a:rPr>
              <a:t>这首小令前三句十八个字，写了哪几种景物？ 你认为这样做有何好处？</a:t>
            </a:r>
          </a:p>
          <a:p>
            <a:pPr>
              <a:lnSpc>
                <a:spcPct val="150000"/>
              </a:lnSpc>
            </a:pPr>
            <a:r>
              <a:rPr lang="en-US" altLang="zh-CN" sz="2400" b="1">
                <a:solidFill>
                  <a:srgbClr val="0000FF"/>
                </a:solidFill>
                <a:latin typeface="宋体" pitchFamily="2" charset="-122"/>
              </a:rPr>
              <a:t>2.</a:t>
            </a:r>
            <a:r>
              <a:rPr lang="zh-CN" altLang="en-US" sz="2400" b="1">
                <a:solidFill>
                  <a:srgbClr val="0000FF"/>
                </a:solidFill>
                <a:latin typeface="宋体" pitchFamily="2" charset="-122"/>
              </a:rPr>
              <a:t>小令的最后两句各自写的是什么？</a:t>
            </a:r>
            <a:endParaRPr lang="en-US" altLang="zh-CN" sz="2400" b="1">
              <a:solidFill>
                <a:srgbClr val="0000FF"/>
              </a:solidFill>
              <a:latin typeface="宋体" pitchFamily="2" charset="-122"/>
            </a:endParaRPr>
          </a:p>
          <a:p>
            <a:pPr>
              <a:lnSpc>
                <a:spcPct val="150000"/>
              </a:lnSpc>
            </a:pPr>
            <a:r>
              <a:rPr lang="en-US" altLang="zh-CN" sz="2400" b="1">
                <a:solidFill>
                  <a:srgbClr val="0000FF"/>
                </a:solidFill>
                <a:latin typeface="宋体" pitchFamily="2" charset="-122"/>
              </a:rPr>
              <a:t>3.</a:t>
            </a:r>
            <a:r>
              <a:rPr lang="zh-CN" altLang="en-US" sz="2400" b="1">
                <a:solidFill>
                  <a:srgbClr val="0000FF"/>
                </a:solidFill>
                <a:latin typeface="宋体" pitchFamily="2" charset="-122"/>
              </a:rPr>
              <a:t>说说这首小令表现了作者怎样的情思， 其</a:t>
            </a:r>
            <a:r>
              <a:rPr lang="en-US" altLang="zh-CN" sz="2400" b="1">
                <a:solidFill>
                  <a:srgbClr val="0000FF"/>
                </a:solidFill>
                <a:latin typeface="宋体" pitchFamily="2" charset="-122"/>
              </a:rPr>
              <a:t>“</a:t>
            </a:r>
            <a:r>
              <a:rPr lang="zh-CN" altLang="en-US" sz="2400" b="1">
                <a:solidFill>
                  <a:srgbClr val="0000FF"/>
                </a:solidFill>
                <a:latin typeface="宋体" pitchFamily="2" charset="-122"/>
              </a:rPr>
              <a:t>情景交融</a:t>
            </a:r>
            <a:r>
              <a:rPr lang="en-US" altLang="zh-CN" sz="2400" b="1">
                <a:solidFill>
                  <a:srgbClr val="0000FF"/>
                </a:solidFill>
                <a:latin typeface="宋体" pitchFamily="2" charset="-122"/>
              </a:rPr>
              <a:t>”</a:t>
            </a:r>
            <a:r>
              <a:rPr lang="zh-CN" altLang="en-US" sz="2400" b="1">
                <a:solidFill>
                  <a:srgbClr val="0000FF"/>
                </a:solidFill>
                <a:latin typeface="宋体" pitchFamily="2" charset="-122"/>
              </a:rPr>
              <a:t>的特点是怎样在文中得到体现的？</a:t>
            </a:r>
          </a:p>
        </p:txBody>
      </p:sp>
      <p:sp>
        <p:nvSpPr>
          <p:cNvPr id="71683" name="TextBox 6"/>
          <p:cNvSpPr txBox="1">
            <a:spLocks noChangeArrowheads="1"/>
          </p:cNvSpPr>
          <p:nvPr/>
        </p:nvSpPr>
        <p:spPr bwMode="auto">
          <a:xfrm>
            <a:off x="395288" y="700088"/>
            <a:ext cx="4643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a:latin typeface="黑体" pitchFamily="49" charset="-122"/>
                <a:ea typeface="黑体" pitchFamily="49" charset="-122"/>
              </a:rPr>
              <a:t>再读诗歌，思考以下问题：</a:t>
            </a:r>
          </a:p>
        </p:txBody>
      </p:sp>
      <p:grpSp>
        <p:nvGrpSpPr>
          <p:cNvPr id="71684" name="组合 9"/>
          <p:cNvGrpSpPr>
            <a:grpSpLocks/>
          </p:cNvGrpSpPr>
          <p:nvPr/>
        </p:nvGrpSpPr>
        <p:grpSpPr bwMode="auto">
          <a:xfrm>
            <a:off x="28575" y="-3175"/>
            <a:ext cx="2006600" cy="522288"/>
            <a:chOff x="70" y="-63"/>
            <a:chExt cx="3160" cy="822"/>
          </a:xfrm>
        </p:grpSpPr>
        <p:sp>
          <p:nvSpPr>
            <p:cNvPr id="71686"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2"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pic>
        <p:nvPicPr>
          <p:cNvPr id="71685" name="图片 1"/>
          <p:cNvPicPr>
            <a:picLocks noChangeAspect="1"/>
          </p:cNvPicPr>
          <p:nvPr/>
        </p:nvPicPr>
        <p:blipFill>
          <a:blip r:embed="rId2"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539552" y="1852613"/>
            <a:ext cx="860630" cy="2042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组合 9"/>
          <p:cNvGrpSpPr>
            <a:grpSpLocks/>
          </p:cNvGrpSpPr>
          <p:nvPr/>
        </p:nvGrpSpPr>
        <p:grpSpPr bwMode="auto">
          <a:xfrm>
            <a:off x="28575" y="-3175"/>
            <a:ext cx="2006600" cy="522288"/>
            <a:chOff x="70" y="-63"/>
            <a:chExt cx="3160" cy="822"/>
          </a:xfrm>
        </p:grpSpPr>
        <p:sp>
          <p:nvSpPr>
            <p:cNvPr id="7270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72707" name="矩形 5"/>
          <p:cNvSpPr>
            <a:spLocks noChangeArrowheads="1"/>
          </p:cNvSpPr>
          <p:nvPr/>
        </p:nvSpPr>
        <p:spPr bwMode="auto">
          <a:xfrm>
            <a:off x="500063" y="555526"/>
            <a:ext cx="84296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400" b="1" dirty="0">
                <a:solidFill>
                  <a:srgbClr val="0000FF"/>
                </a:solidFill>
                <a:latin typeface="宋体" pitchFamily="2" charset="-122"/>
              </a:rPr>
              <a:t>1.</a:t>
            </a:r>
            <a:r>
              <a:rPr lang="zh-CN" altLang="en-US" sz="2400" b="1" dirty="0">
                <a:solidFill>
                  <a:srgbClr val="0000FF"/>
                </a:solidFill>
                <a:latin typeface="宋体" pitchFamily="2" charset="-122"/>
              </a:rPr>
              <a:t>这首小令前三句十八个字，写了哪几种景物？ 你认为这样做有何好处？</a:t>
            </a:r>
          </a:p>
        </p:txBody>
      </p:sp>
      <p:sp>
        <p:nvSpPr>
          <p:cNvPr id="68612" name="矩形 6"/>
          <p:cNvSpPr>
            <a:spLocks noChangeArrowheads="1"/>
          </p:cNvSpPr>
          <p:nvPr/>
        </p:nvSpPr>
        <p:spPr bwMode="auto">
          <a:xfrm>
            <a:off x="357188" y="1491630"/>
            <a:ext cx="8572500" cy="338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zh-CN" altLang="en-US" sz="2400" b="1" dirty="0">
                <a:solidFill>
                  <a:srgbClr val="000000"/>
                </a:solidFill>
                <a:latin typeface="楷体" pitchFamily="49" charset="-122"/>
                <a:ea typeface="楷体" pitchFamily="49" charset="-122"/>
              </a:rPr>
              <a:t>    这首小令共写了</a:t>
            </a:r>
            <a:r>
              <a:rPr lang="zh-CN" altLang="en-US" sz="2400" b="1" dirty="0">
                <a:solidFill>
                  <a:srgbClr val="FF0000"/>
                </a:solidFill>
                <a:latin typeface="楷体" pitchFamily="49" charset="-122"/>
                <a:ea typeface="楷体" pitchFamily="49" charset="-122"/>
              </a:rPr>
              <a:t>藤、树、鸦、桥、水、家、道、风、马</a:t>
            </a:r>
            <a:r>
              <a:rPr lang="zh-CN" altLang="en-US" sz="2400" b="1" dirty="0">
                <a:solidFill>
                  <a:srgbClr val="000000"/>
                </a:solidFill>
                <a:latin typeface="楷体" pitchFamily="49" charset="-122"/>
                <a:ea typeface="楷体" pitchFamily="49" charset="-122"/>
              </a:rPr>
              <a:t>九种景物。</a:t>
            </a:r>
            <a:endParaRPr lang="en-US" altLang="zh-CN" sz="2400" b="1" dirty="0">
              <a:solidFill>
                <a:srgbClr val="000000"/>
              </a:solidFill>
              <a:latin typeface="楷体" pitchFamily="49" charset="-122"/>
              <a:ea typeface="楷体" pitchFamily="49" charset="-122"/>
            </a:endParaRPr>
          </a:p>
          <a:p>
            <a:pPr>
              <a:lnSpc>
                <a:spcPct val="130000"/>
              </a:lnSpc>
            </a:pPr>
            <a:r>
              <a:rPr lang="zh-CN" altLang="en-US" sz="2400" b="1" dirty="0">
                <a:solidFill>
                  <a:srgbClr val="000000"/>
                </a:solidFill>
                <a:latin typeface="楷体" pitchFamily="49" charset="-122"/>
                <a:ea typeface="楷体" pitchFamily="49" charset="-122"/>
              </a:rPr>
              <a:t>    一字一词，一字一景，真可谓</a:t>
            </a:r>
            <a:r>
              <a:rPr lang="en-US" altLang="zh-CN" sz="2400" b="1" dirty="0">
                <a:solidFill>
                  <a:srgbClr val="000000"/>
                </a:solidFill>
                <a:latin typeface="楷体" pitchFamily="49" charset="-122"/>
                <a:ea typeface="楷体" pitchFamily="49" charset="-122"/>
              </a:rPr>
              <a:t>“</a:t>
            </a:r>
            <a:r>
              <a:rPr lang="zh-CN" altLang="en-US" sz="2400" b="1" dirty="0">
                <a:solidFill>
                  <a:srgbClr val="000000"/>
                </a:solidFill>
                <a:latin typeface="楷体" pitchFamily="49" charset="-122"/>
                <a:ea typeface="楷体" pitchFamily="49" charset="-122"/>
              </a:rPr>
              <a:t>惜墨如金</a:t>
            </a:r>
            <a:r>
              <a:rPr lang="en-US" altLang="zh-CN" sz="2400" b="1" dirty="0">
                <a:solidFill>
                  <a:srgbClr val="000000"/>
                </a:solidFill>
                <a:latin typeface="楷体" pitchFamily="49" charset="-122"/>
                <a:ea typeface="楷体" pitchFamily="49" charset="-122"/>
              </a:rPr>
              <a:t>”</a:t>
            </a:r>
            <a:r>
              <a:rPr lang="zh-CN" altLang="en-US" sz="2400" b="1" dirty="0">
                <a:solidFill>
                  <a:srgbClr val="000000"/>
                </a:solidFill>
                <a:latin typeface="楷体" pitchFamily="49" charset="-122"/>
                <a:ea typeface="楷体" pitchFamily="49" charset="-122"/>
              </a:rPr>
              <a:t>，但是凝练而并不简陋，九种景物名称之前分别冠以枯、老、昏、小、流、人、古、西、瘦等表现各自特征的修饰语，使各个景物都带上了鲜明的个性，又使本来互不相干的事物，在苍凉的深秋暮色笼罩下，构成了一个统一</a:t>
            </a:r>
            <a:r>
              <a:rPr lang="zh-CN" altLang="en-US" sz="2400" b="1" dirty="0" smtClean="0">
                <a:solidFill>
                  <a:srgbClr val="000000"/>
                </a:solidFill>
                <a:latin typeface="楷体" pitchFamily="49" charset="-122"/>
                <a:ea typeface="楷体" pitchFamily="49" charset="-122"/>
              </a:rPr>
              <a:t>体。</a:t>
            </a:r>
            <a:endParaRPr lang="zh-CN" altLang="en-US" sz="2400" b="1" dirty="0">
              <a:solidFill>
                <a:srgbClr val="00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8612">
                                            <p:txEl>
                                              <p:pRg st="0" end="0"/>
                                            </p:txEl>
                                          </p:spTgt>
                                        </p:tgtEl>
                                        <p:attrNameLst>
                                          <p:attrName>style.visibility</p:attrName>
                                        </p:attrNameLst>
                                      </p:cBhvr>
                                      <p:to>
                                        <p:strVal val="visible"/>
                                      </p:to>
                                    </p:set>
                                    <p:anim calcmode="lin" valueType="num">
                                      <p:cBhvr additive="base">
                                        <p:cTn id="7" dur="500" fill="hold"/>
                                        <p:tgtEl>
                                          <p:spTgt spid="686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8612">
                                            <p:txEl>
                                              <p:pRg st="1" end="1"/>
                                            </p:txEl>
                                          </p:spTgt>
                                        </p:tgtEl>
                                        <p:attrNameLst>
                                          <p:attrName>style.visibility</p:attrName>
                                        </p:attrNameLst>
                                      </p:cBhvr>
                                      <p:to>
                                        <p:strVal val="visible"/>
                                      </p:to>
                                    </p:set>
                                    <p:anim calcmode="lin" valueType="num">
                                      <p:cBhvr additive="base">
                                        <p:cTn id="13" dur="500" fill="hold"/>
                                        <p:tgtEl>
                                          <p:spTgt spid="6861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1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一个圆顶角并剪去另一个顶角的矩形 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650" y="1592263"/>
            <a:ext cx="7429500"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19" name="组 1"/>
          <p:cNvGrpSpPr>
            <a:grpSpLocks/>
          </p:cNvGrpSpPr>
          <p:nvPr/>
        </p:nvGrpSpPr>
        <p:grpSpPr bwMode="auto">
          <a:xfrm>
            <a:off x="395288" y="601663"/>
            <a:ext cx="2517775" cy="601662"/>
            <a:chOff x="7647436" y="3815009"/>
            <a:chExt cx="2515853" cy="601051"/>
          </a:xfrm>
        </p:grpSpPr>
        <p:sp>
          <p:nvSpPr>
            <p:cNvPr id="9226" name="文本框 30"/>
            <p:cNvSpPr txBox="1">
              <a:spLocks noChangeArrowheads="1"/>
            </p:cNvSpPr>
            <p:nvPr/>
          </p:nvSpPr>
          <p:spPr bwMode="auto">
            <a:xfrm>
              <a:off x="8613224" y="3885580"/>
              <a:ext cx="1550065" cy="45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0000FF"/>
                  </a:solidFill>
                  <a:latin typeface="黑体" pitchFamily="49" charset="-122"/>
                  <a:ea typeface="黑体" pitchFamily="49" charset="-122"/>
                </a:rPr>
                <a:t>方法指导</a:t>
              </a:r>
            </a:p>
          </p:txBody>
        </p:sp>
        <p:pic>
          <p:nvPicPr>
            <p:cNvPr id="9227" name="图片 9" descr="book.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7436" y="3815009"/>
              <a:ext cx="977957" cy="60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20" name="Rectangle 2"/>
          <p:cNvSpPr>
            <a:spLocks noGrp="1" noChangeArrowheads="1"/>
          </p:cNvSpPr>
          <p:nvPr/>
        </p:nvSpPr>
        <p:spPr bwMode="auto">
          <a:xfrm>
            <a:off x="2667000" y="1131888"/>
            <a:ext cx="371475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a:solidFill>
                  <a:srgbClr val="FF0000"/>
                </a:solidFill>
                <a:latin typeface="黑体" pitchFamily="49" charset="-122"/>
                <a:ea typeface="黑体" pitchFamily="49" charset="-122"/>
              </a:rPr>
              <a:t>诗歌赏析三部曲</a:t>
            </a:r>
          </a:p>
        </p:txBody>
      </p:sp>
      <p:sp>
        <p:nvSpPr>
          <p:cNvPr id="13" name="Rectangle 3"/>
          <p:cNvSpPr>
            <a:spLocks noGrp="1" noChangeArrowheads="1"/>
          </p:cNvSpPr>
          <p:nvPr/>
        </p:nvSpPr>
        <p:spPr bwMode="auto">
          <a:xfrm>
            <a:off x="1524000" y="2219325"/>
            <a:ext cx="6188075" cy="2071688"/>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lstStyle/>
          <a:p>
            <a:pPr algn="ctr" eaLnBrk="1" hangingPunct="1">
              <a:spcBef>
                <a:spcPct val="20000"/>
              </a:spcBef>
              <a:buClr>
                <a:schemeClr val="hlink"/>
              </a:buClr>
              <a:buSzPct val="75000"/>
              <a:buFont typeface="Wingdings" pitchFamily="2" charset="2"/>
              <a:buNone/>
              <a:defRPr/>
            </a:pPr>
            <a:r>
              <a:rPr lang="zh-CN" altLang="en-US" sz="3200" b="1" dirty="0">
                <a:solidFill>
                  <a:srgbClr val="000000"/>
                </a:solidFill>
                <a:latin typeface="楷体" panose="02010609060101010101" pitchFamily="49" charset="-122"/>
                <a:ea typeface="楷体" panose="02010609060101010101" pitchFamily="49" charset="-122"/>
              </a:rPr>
              <a:t>一读：结合注释，读懂内容</a:t>
            </a:r>
          </a:p>
          <a:p>
            <a:pPr algn="ctr" eaLnBrk="1" hangingPunct="1">
              <a:spcBef>
                <a:spcPct val="20000"/>
              </a:spcBef>
              <a:buClr>
                <a:schemeClr val="hlink"/>
              </a:buClr>
              <a:buSzPct val="75000"/>
              <a:buFont typeface="Wingdings" pitchFamily="2" charset="2"/>
              <a:buNone/>
              <a:defRPr/>
            </a:pPr>
            <a:r>
              <a:rPr lang="zh-CN" altLang="en-US" sz="3200" b="1" dirty="0">
                <a:solidFill>
                  <a:srgbClr val="000000"/>
                </a:solidFill>
                <a:latin typeface="楷体" panose="02010609060101010101" pitchFamily="49" charset="-122"/>
                <a:ea typeface="楷体" panose="02010609060101010101" pitchFamily="49" charset="-122"/>
              </a:rPr>
              <a:t>二悟：联系背景，把握情感</a:t>
            </a:r>
          </a:p>
          <a:p>
            <a:pPr algn="ctr" eaLnBrk="1" hangingPunct="1">
              <a:spcBef>
                <a:spcPct val="20000"/>
              </a:spcBef>
              <a:buClr>
                <a:schemeClr val="hlink"/>
              </a:buClr>
              <a:buSzPct val="75000"/>
              <a:buFont typeface="Wingdings" pitchFamily="2" charset="2"/>
              <a:buNone/>
              <a:defRPr/>
            </a:pPr>
            <a:r>
              <a:rPr lang="zh-CN" altLang="en-US" sz="3200" b="1" dirty="0">
                <a:solidFill>
                  <a:srgbClr val="000000"/>
                </a:solidFill>
                <a:latin typeface="楷体" panose="02010609060101010101" pitchFamily="49" charset="-122"/>
                <a:ea typeface="楷体" panose="02010609060101010101" pitchFamily="49" charset="-122"/>
              </a:rPr>
              <a:t>三品：抓住关键，赏析写法</a:t>
            </a:r>
          </a:p>
        </p:txBody>
      </p:sp>
      <p:grpSp>
        <p:nvGrpSpPr>
          <p:cNvPr id="9222" name="组合 8"/>
          <p:cNvGrpSpPr>
            <a:grpSpLocks/>
          </p:cNvGrpSpPr>
          <p:nvPr/>
        </p:nvGrpSpPr>
        <p:grpSpPr bwMode="auto">
          <a:xfrm>
            <a:off x="0" y="31750"/>
            <a:ext cx="2051050" cy="523875"/>
            <a:chOff x="0" y="-63"/>
            <a:chExt cx="3231" cy="824"/>
          </a:xfrm>
        </p:grpSpPr>
        <p:sp>
          <p:nvSpPr>
            <p:cNvPr id="922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15"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组合 9"/>
          <p:cNvGrpSpPr>
            <a:grpSpLocks/>
          </p:cNvGrpSpPr>
          <p:nvPr/>
        </p:nvGrpSpPr>
        <p:grpSpPr bwMode="auto">
          <a:xfrm>
            <a:off x="28575" y="-3175"/>
            <a:ext cx="2006600" cy="522288"/>
            <a:chOff x="70" y="-63"/>
            <a:chExt cx="3160" cy="822"/>
          </a:xfrm>
        </p:grpSpPr>
        <p:sp>
          <p:nvSpPr>
            <p:cNvPr id="7373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73731" name="矩形 5"/>
          <p:cNvSpPr>
            <a:spLocks noChangeArrowheads="1"/>
          </p:cNvSpPr>
          <p:nvPr/>
        </p:nvSpPr>
        <p:spPr bwMode="auto">
          <a:xfrm>
            <a:off x="1031875" y="842963"/>
            <a:ext cx="5135563"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400" b="1">
                <a:latin typeface="宋体" pitchFamily="2" charset="-122"/>
              </a:rPr>
              <a:t>2.</a:t>
            </a:r>
            <a:r>
              <a:rPr lang="zh-CN" altLang="en-US" sz="2400" b="1">
                <a:latin typeface="宋体" pitchFamily="2" charset="-122"/>
              </a:rPr>
              <a:t>小令的最后两句各自写的是什么？</a:t>
            </a:r>
            <a:endParaRPr lang="en-US" altLang="zh-CN" sz="2400" b="1">
              <a:latin typeface="宋体" pitchFamily="2" charset="-122"/>
            </a:endParaRPr>
          </a:p>
        </p:txBody>
      </p:sp>
      <p:sp>
        <p:nvSpPr>
          <p:cNvPr id="2" name="矩形 1"/>
          <p:cNvSpPr/>
          <p:nvPr/>
        </p:nvSpPr>
        <p:spPr>
          <a:xfrm>
            <a:off x="827088" y="1635125"/>
            <a:ext cx="7273925" cy="2308225"/>
          </a:xfrm>
          <a:prstGeom prst="rect">
            <a:avLst/>
          </a:prstGeom>
          <a:solidFill>
            <a:schemeClr val="accent6">
              <a:lumMod val="20000"/>
              <a:lumOff val="80000"/>
            </a:schemeClr>
          </a:solidFill>
        </p:spPr>
        <p:txBody>
          <a:bodyPr>
            <a:spAutoFit/>
          </a:bodyPr>
          <a:lstStyle/>
          <a:p>
            <a:pPr indent="457200">
              <a:lnSpc>
                <a:spcPct val="150000"/>
              </a:lnSpc>
              <a:defRPr/>
            </a:pPr>
            <a:r>
              <a:rPr lang="zh-CN" altLang="en-US" sz="2400" b="1" dirty="0">
                <a:solidFill>
                  <a:srgbClr val="0000FF"/>
                </a:solidFill>
                <a:latin typeface="楷体" panose="02010609060101010101" pitchFamily="49" charset="-122"/>
                <a:ea typeface="楷体" panose="02010609060101010101" pitchFamily="49" charset="-122"/>
              </a:rPr>
              <a:t>“夕阳西下</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点明了特定的时间，也照应了前文的</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昏</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字，属于写景铺垫。</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断肠人在天涯</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点出了主人公，直抒天涯游子之悲，属于卒章显志。此句为全篇的主旨句。</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矩形 1"/>
          <p:cNvSpPr>
            <a:spLocks noChangeArrowheads="1"/>
          </p:cNvSpPr>
          <p:nvPr/>
        </p:nvSpPr>
        <p:spPr bwMode="auto">
          <a:xfrm>
            <a:off x="455613" y="555625"/>
            <a:ext cx="82931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en-US" altLang="zh-CN" sz="2400" b="1">
                <a:latin typeface="宋体" pitchFamily="2" charset="-122"/>
              </a:rPr>
              <a:t>3.</a:t>
            </a:r>
            <a:r>
              <a:rPr lang="zh-CN" altLang="en-US" sz="2400" b="1">
                <a:latin typeface="宋体" pitchFamily="2" charset="-122"/>
              </a:rPr>
              <a:t>说说这首小令表现了作者怎样的情思， 其</a:t>
            </a:r>
            <a:r>
              <a:rPr lang="en-US" altLang="zh-CN" sz="2400" b="1">
                <a:latin typeface="宋体" pitchFamily="2" charset="-122"/>
              </a:rPr>
              <a:t>“</a:t>
            </a:r>
            <a:r>
              <a:rPr lang="zh-CN" altLang="en-US" sz="2400" b="1">
                <a:latin typeface="宋体" pitchFamily="2" charset="-122"/>
              </a:rPr>
              <a:t>情景交融</a:t>
            </a:r>
            <a:r>
              <a:rPr lang="en-US" altLang="zh-CN" sz="2400" b="1">
                <a:latin typeface="宋体" pitchFamily="2" charset="-122"/>
              </a:rPr>
              <a:t>”</a:t>
            </a:r>
            <a:r>
              <a:rPr lang="zh-CN" altLang="en-US" sz="2400" b="1">
                <a:latin typeface="宋体" pitchFamily="2" charset="-122"/>
              </a:rPr>
              <a:t>的特点是怎样在文中得到体现的？</a:t>
            </a:r>
          </a:p>
        </p:txBody>
      </p:sp>
      <p:grpSp>
        <p:nvGrpSpPr>
          <p:cNvPr id="74755" name="组合 9"/>
          <p:cNvGrpSpPr>
            <a:grpSpLocks/>
          </p:cNvGrpSpPr>
          <p:nvPr/>
        </p:nvGrpSpPr>
        <p:grpSpPr bwMode="auto">
          <a:xfrm>
            <a:off x="28575" y="-3175"/>
            <a:ext cx="2006600" cy="522288"/>
            <a:chOff x="70" y="-63"/>
            <a:chExt cx="3160" cy="822"/>
          </a:xfrm>
        </p:grpSpPr>
        <p:sp>
          <p:nvSpPr>
            <p:cNvPr id="74757"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468313" y="1708150"/>
            <a:ext cx="8328025" cy="2862263"/>
          </a:xfrm>
          <a:prstGeom prst="rect">
            <a:avLst/>
          </a:prstGeom>
          <a:solidFill>
            <a:schemeClr val="accent6">
              <a:lumMod val="20000"/>
              <a:lumOff val="80000"/>
            </a:schemeClr>
          </a:solidFill>
        </p:spPr>
        <p:txBody>
          <a:bodyPr>
            <a:spAutoFit/>
          </a:bodyPr>
          <a:lstStyle/>
          <a:p>
            <a:pPr indent="457200">
              <a:lnSpc>
                <a:spcPct val="125000"/>
              </a:lnSpc>
              <a:defRPr/>
            </a:pPr>
            <a:r>
              <a:rPr lang="zh-CN" altLang="en-US" sz="2400" dirty="0" smtClean="0">
                <a:solidFill>
                  <a:srgbClr val="0000FF"/>
                </a:solidFill>
                <a:latin typeface="楷体" panose="02010609060101010101" pitchFamily="49" charset="-122"/>
                <a:ea typeface="楷体" panose="02010609060101010101" pitchFamily="49" charset="-122"/>
              </a:rPr>
              <a:t> </a:t>
            </a:r>
            <a:r>
              <a:rPr lang="zh-CN" altLang="en-US" sz="2400" b="1" dirty="0" smtClean="0">
                <a:solidFill>
                  <a:srgbClr val="0000FF"/>
                </a:solidFill>
                <a:latin typeface="楷体" panose="02010609060101010101" pitchFamily="49" charset="-122"/>
                <a:ea typeface="楷体" panose="02010609060101010101" pitchFamily="49" charset="-122"/>
              </a:rPr>
              <a:t>这</a:t>
            </a:r>
            <a:r>
              <a:rPr lang="zh-CN" altLang="en-US" sz="2400" b="1" dirty="0">
                <a:solidFill>
                  <a:srgbClr val="0000FF"/>
                </a:solidFill>
                <a:latin typeface="楷体" panose="02010609060101010101" pitchFamily="49" charset="-122"/>
                <a:ea typeface="楷体" panose="02010609060101010101" pitchFamily="49" charset="-122"/>
              </a:rPr>
              <a:t>首小令表现了天涯沦落人的凄苦之情，但人的感情是抽象的，难以表达的，作者运用传统的寄情于物的写法，把这种凄苦愁楚之</a:t>
            </a:r>
            <a:r>
              <a:rPr lang="zh-CN" altLang="en-US" sz="2400" b="1" dirty="0" smtClean="0">
                <a:solidFill>
                  <a:srgbClr val="0000FF"/>
                </a:solidFill>
                <a:latin typeface="楷体" panose="02010609060101010101" pitchFamily="49" charset="-122"/>
                <a:ea typeface="楷体" panose="02010609060101010101" pitchFamily="49" charset="-122"/>
              </a:rPr>
              <a:t>情刻</a:t>
            </a:r>
            <a:r>
              <a:rPr lang="zh-CN" altLang="en-US" sz="2400" b="1" dirty="0">
                <a:solidFill>
                  <a:srgbClr val="0000FF"/>
                </a:solidFill>
                <a:latin typeface="楷体" panose="02010609060101010101" pitchFamily="49" charset="-122"/>
                <a:ea typeface="楷体" panose="02010609060101010101" pitchFamily="49" charset="-122"/>
              </a:rPr>
              <a:t>画得淋漓尽</a:t>
            </a:r>
            <a:r>
              <a:rPr lang="zh-CN" altLang="en-US" sz="2400" b="1" dirty="0" smtClean="0">
                <a:solidFill>
                  <a:srgbClr val="0000FF"/>
                </a:solidFill>
                <a:latin typeface="楷体" panose="02010609060101010101" pitchFamily="49" charset="-122"/>
                <a:ea typeface="楷体" panose="02010609060101010101" pitchFamily="49" charset="-122"/>
              </a:rPr>
              <a:t>致。枯</a:t>
            </a:r>
            <a:r>
              <a:rPr lang="zh-CN" altLang="en-US" sz="2400" b="1" dirty="0">
                <a:solidFill>
                  <a:srgbClr val="0000FF"/>
                </a:solidFill>
                <a:latin typeface="楷体" panose="02010609060101010101" pitchFamily="49" charset="-122"/>
                <a:ea typeface="楷体" panose="02010609060101010101" pitchFamily="49" charset="-122"/>
              </a:rPr>
              <a:t>藤、老树、昏鸦、小桥、流水、人家、古道、西风、瘦马、夕阳，这些有形可感的事物，具有明显的深秋色彩，与无形的抽象的凄苦之情有相通之处，用有形表现无形，使人感到具体生动。</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8" name="组合 1"/>
          <p:cNvGrpSpPr>
            <a:grpSpLocks/>
          </p:cNvGrpSpPr>
          <p:nvPr/>
        </p:nvGrpSpPr>
        <p:grpSpPr bwMode="auto">
          <a:xfrm>
            <a:off x="3419475" y="1141413"/>
            <a:ext cx="1743075" cy="566737"/>
            <a:chOff x="3333750" y="598488"/>
            <a:chExt cx="1743075" cy="566737"/>
          </a:xfrm>
        </p:grpSpPr>
        <p:sp>
          <p:nvSpPr>
            <p:cNvPr id="20" name="圆角矩形 19">
              <a:extLst>
                <a:ext uri="{FF2B5EF4-FFF2-40B4-BE49-F238E27FC236}"/>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a:extLst>
                <a:ext uri="{FF2B5EF4-FFF2-40B4-BE49-F238E27FC236}"/>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3" name="圆角矩形 22">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75788"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概括主题</a:t>
              </a:r>
            </a:p>
          </p:txBody>
        </p:sp>
      </p:grpSp>
      <p:grpSp>
        <p:nvGrpSpPr>
          <p:cNvPr id="75779" name="组合 13"/>
          <p:cNvGrpSpPr>
            <a:grpSpLocks/>
          </p:cNvGrpSpPr>
          <p:nvPr/>
        </p:nvGrpSpPr>
        <p:grpSpPr bwMode="auto">
          <a:xfrm>
            <a:off x="28575" y="-20638"/>
            <a:ext cx="2006600" cy="522288"/>
            <a:chOff x="70" y="-63"/>
            <a:chExt cx="3160" cy="822"/>
          </a:xfrm>
        </p:grpSpPr>
        <p:sp>
          <p:nvSpPr>
            <p:cNvPr id="75781"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课堂小结</a:t>
              </a:r>
            </a:p>
          </p:txBody>
        </p:sp>
        <p:cxnSp>
          <p:nvCxnSpPr>
            <p:cNvPr id="1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5780" name="TextBox 11"/>
          <p:cNvSpPr txBox="1">
            <a:spLocks noChangeArrowheads="1"/>
          </p:cNvSpPr>
          <p:nvPr/>
        </p:nvSpPr>
        <p:spPr bwMode="auto">
          <a:xfrm>
            <a:off x="1116013" y="1908175"/>
            <a:ext cx="712787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800" b="1">
                <a:latin typeface="楷体" pitchFamily="49" charset="-122"/>
                <a:ea typeface="楷体" pitchFamily="49" charset="-122"/>
              </a:rPr>
              <a:t>    这首小令描绘了一幅苍茫萧瑟的夕照秋景图，表达了游子长期漂泊异乡的凄苦、惆怅之情。</a:t>
            </a:r>
          </a:p>
        </p:txBody>
      </p:sp>
    </p:spTree>
  </p:cSld>
  <p:clrMapOvr>
    <a:masterClrMapping/>
  </p:clrMapOvr>
  <p:transition spd="slow">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组合 8"/>
          <p:cNvGrpSpPr>
            <a:grpSpLocks/>
          </p:cNvGrpSpPr>
          <p:nvPr/>
        </p:nvGrpSpPr>
        <p:grpSpPr bwMode="auto">
          <a:xfrm>
            <a:off x="34925" y="-20638"/>
            <a:ext cx="2008188" cy="523876"/>
            <a:chOff x="70" y="-63"/>
            <a:chExt cx="3161" cy="824"/>
          </a:xfrm>
        </p:grpSpPr>
        <p:sp>
          <p:nvSpPr>
            <p:cNvPr id="7680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73731" name="TextBox 5"/>
          <p:cNvSpPr txBox="1">
            <a:spLocks noChangeArrowheads="1"/>
          </p:cNvSpPr>
          <p:nvPr/>
        </p:nvSpPr>
        <p:spPr bwMode="auto">
          <a:xfrm>
            <a:off x="323850" y="1014413"/>
            <a:ext cx="8715375" cy="3636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天净沙</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秋思</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的艺术效</a:t>
            </a:r>
            <a:r>
              <a:rPr lang="zh-CN" altLang="en-US" sz="2000" b="1" dirty="0" smtClean="0">
                <a:latin typeface="楷体" pitchFamily="49" charset="-122"/>
                <a:ea typeface="楷体" pitchFamily="49" charset="-122"/>
              </a:rPr>
              <a:t>果得益于</a:t>
            </a:r>
            <a:r>
              <a:rPr lang="zh-CN" altLang="en-US" sz="2000" b="1" dirty="0">
                <a:latin typeface="楷体" pitchFamily="49" charset="-122"/>
                <a:ea typeface="楷体" pitchFamily="49" charset="-122"/>
              </a:rPr>
              <a:t>成功地运用映衬技法。作者将许多相对独立的事</a:t>
            </a:r>
            <a:r>
              <a:rPr lang="zh-CN" altLang="en-US" sz="2000" b="1" dirty="0" smtClean="0">
                <a:latin typeface="楷体" pitchFamily="49" charset="-122"/>
                <a:ea typeface="楷体" pitchFamily="49" charset="-122"/>
              </a:rPr>
              <a:t>物纳</a:t>
            </a:r>
            <a:r>
              <a:rPr lang="zh-CN" altLang="en-US" sz="2000" b="1" dirty="0">
                <a:latin typeface="楷体" pitchFamily="49" charset="-122"/>
                <a:ea typeface="楷体" pitchFamily="49" charset="-122"/>
              </a:rPr>
              <a:t>入一个画面之中，从而形成动与静、明与暗、背景与主体的相互映衬：处于动态中的</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流水</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，与处于静态中的</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小桥</a:t>
            </a:r>
            <a:r>
              <a:rPr lang="en-US" altLang="zh-CN" sz="2000" b="1" dirty="0" smtClean="0">
                <a:latin typeface="楷体" pitchFamily="49" charset="-122"/>
                <a:ea typeface="楷体" pitchFamily="49" charset="-122"/>
              </a:rPr>
              <a:t>”“</a:t>
            </a:r>
            <a:r>
              <a:rPr lang="zh-CN" altLang="en-US" sz="2000" b="1" dirty="0">
                <a:latin typeface="楷体" pitchFamily="49" charset="-122"/>
                <a:ea typeface="楷体" pitchFamily="49" charset="-122"/>
              </a:rPr>
              <a:t>人家</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相映，更显出环境的幽静；</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西风</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与</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古道</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相映，使道路更见苍凉；在作者勾勒的秋景图上，一面是枯藤、老树、昏鸦在秋风萧瑟中一派灰暗，一面是落</a:t>
            </a:r>
            <a:r>
              <a:rPr lang="zh-CN" altLang="en-US" sz="2000" b="1" dirty="0" smtClean="0">
                <a:latin typeface="楷体" pitchFamily="49" charset="-122"/>
                <a:ea typeface="楷体" pitchFamily="49" charset="-122"/>
              </a:rPr>
              <a:t>日的余</a:t>
            </a:r>
            <a:r>
              <a:rPr lang="zh-CN" altLang="en-US" sz="2000" b="1" dirty="0">
                <a:latin typeface="楷体" pitchFamily="49" charset="-122"/>
                <a:ea typeface="楷体" pitchFamily="49" charset="-122"/>
              </a:rPr>
              <a:t>晖给枯藤、老树、昏鸦涂上一抹金黄的颜色；“小桥流水人家</a:t>
            </a:r>
            <a:r>
              <a:rPr lang="zh-CN" altLang="en-US" sz="2000" b="1" dirty="0" smtClean="0">
                <a:latin typeface="楷体" pitchFamily="49" charset="-122"/>
                <a:ea typeface="楷体" pitchFamily="49" charset="-122"/>
              </a:rPr>
              <a:t>”呈</a:t>
            </a:r>
            <a:r>
              <a:rPr lang="zh-CN" altLang="en-US" sz="2000" b="1" dirty="0">
                <a:latin typeface="楷体" pitchFamily="49" charset="-122"/>
                <a:ea typeface="楷体" pitchFamily="49" charset="-122"/>
              </a:rPr>
              <a:t>现一派清雅、安适的景象，与沦落异乡的游子相映，使“断肠人”更添悲愁。从整个构图看，前四句写景，末句写人。但人是主体，景物是人活动的背景，把背景写充分了，主体就被烘托出来了。这正是相互映衬的妙用。</a:t>
            </a:r>
          </a:p>
        </p:txBody>
      </p:sp>
      <p:sp>
        <p:nvSpPr>
          <p:cNvPr id="76804" name="矩形 1"/>
          <p:cNvSpPr>
            <a:spLocks noChangeArrowheads="1"/>
          </p:cNvSpPr>
          <p:nvPr/>
        </p:nvSpPr>
        <p:spPr bwMode="auto">
          <a:xfrm>
            <a:off x="449263" y="555625"/>
            <a:ext cx="297021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ts val="2900"/>
              </a:lnSpc>
            </a:pPr>
            <a:r>
              <a:rPr lang="en-US" altLang="zh-CN" sz="2400" b="1" dirty="0">
                <a:solidFill>
                  <a:srgbClr val="FF0000"/>
                </a:solidFill>
                <a:latin typeface="宋体" pitchFamily="2" charset="-122"/>
              </a:rPr>
              <a:t>❶</a:t>
            </a:r>
            <a:r>
              <a:rPr lang="zh-CN" altLang="en-US" sz="2400" b="1" dirty="0" smtClean="0">
                <a:solidFill>
                  <a:srgbClr val="FF0000"/>
                </a:solidFill>
                <a:latin typeface="宋体" pitchFamily="2" charset="-122"/>
              </a:rPr>
              <a:t>静</a:t>
            </a:r>
            <a:r>
              <a:rPr lang="zh-CN" altLang="en-US" sz="2400" b="1" dirty="0">
                <a:solidFill>
                  <a:srgbClr val="FF0000"/>
                </a:solidFill>
                <a:latin typeface="宋体" pitchFamily="2" charset="-122"/>
              </a:rPr>
              <a:t>景与动景相映。</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 calcmode="lin" valueType="num">
                                      <p:cBhvr additive="base">
                                        <p:cTn id="7" dur="500" fill="hold"/>
                                        <p:tgtEl>
                                          <p:spTgt spid="73731"/>
                                        </p:tgtEl>
                                        <p:attrNameLst>
                                          <p:attrName>ppt_x</p:attrName>
                                        </p:attrNameLst>
                                      </p:cBhvr>
                                      <p:tavLst>
                                        <p:tav tm="0">
                                          <p:val>
                                            <p:strVal val="#ppt_x"/>
                                          </p:val>
                                        </p:tav>
                                        <p:tav tm="100000">
                                          <p:val>
                                            <p:strVal val="#ppt_x"/>
                                          </p:val>
                                        </p:tav>
                                      </p:tavLst>
                                    </p:anim>
                                    <p:anim calcmode="lin" valueType="num">
                                      <p:cBhvr additive="base">
                                        <p:cTn id="8" dur="500" fill="hold"/>
                                        <p:tgtEl>
                                          <p:spTgt spid="737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组合 8"/>
          <p:cNvGrpSpPr>
            <a:grpSpLocks/>
          </p:cNvGrpSpPr>
          <p:nvPr/>
        </p:nvGrpSpPr>
        <p:grpSpPr bwMode="auto">
          <a:xfrm>
            <a:off x="34925" y="-20638"/>
            <a:ext cx="2008188" cy="523876"/>
            <a:chOff x="70" y="-63"/>
            <a:chExt cx="3161" cy="824"/>
          </a:xfrm>
        </p:grpSpPr>
        <p:sp>
          <p:nvSpPr>
            <p:cNvPr id="7782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4755" name="TextBox 5"/>
          <p:cNvSpPr txBox="1">
            <a:spLocks noChangeArrowheads="1"/>
          </p:cNvSpPr>
          <p:nvPr/>
        </p:nvSpPr>
        <p:spPr bwMode="auto">
          <a:xfrm>
            <a:off x="644525" y="1131590"/>
            <a:ext cx="7815263" cy="363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40000"/>
              </a:lnSpc>
            </a:pPr>
            <a:r>
              <a:rPr lang="zh-CN" altLang="en-US" sz="2400" dirty="0">
                <a:latin typeface="楷体" pitchFamily="49" charset="-122"/>
                <a:ea typeface="楷体" pitchFamily="49" charset="-122"/>
              </a:rPr>
              <a:t> </a:t>
            </a:r>
            <a:r>
              <a:rPr lang="zh-CN" altLang="en-US" sz="2400" b="1" dirty="0">
                <a:latin typeface="楷体" pitchFamily="49" charset="-122"/>
                <a:ea typeface="楷体" pitchFamily="49" charset="-122"/>
              </a:rPr>
              <a:t>这首小令旨在表达天涯沦落人的凄苦之情。但人的思想感情，是抽象的东西，难以表达。作者运用传统的寄情于物的写法，把这种凄苦愁楚之情，刻画得淋漓尽致。枯藤、老树、昏鸦、西风、瘦马、夕阳，这些有形的可感的事物，具有明显的深秋色彩，与无形的抽象的凄苦之情，有相通之处，用有形表现无形，方使人感到具体生动。</a:t>
            </a:r>
          </a:p>
        </p:txBody>
      </p:sp>
      <p:sp>
        <p:nvSpPr>
          <p:cNvPr id="77828" name="矩形 1"/>
          <p:cNvSpPr>
            <a:spLocks noChangeArrowheads="1"/>
          </p:cNvSpPr>
          <p:nvPr/>
        </p:nvSpPr>
        <p:spPr bwMode="auto">
          <a:xfrm>
            <a:off x="683568" y="700088"/>
            <a:ext cx="2971800"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ts val="3500"/>
              </a:lnSpc>
            </a:pPr>
            <a:r>
              <a:rPr lang="en-US" altLang="zh-CN" sz="2400" b="1" dirty="0">
                <a:solidFill>
                  <a:srgbClr val="FF0000"/>
                </a:solidFill>
                <a:latin typeface="宋体" pitchFamily="2" charset="-122"/>
              </a:rPr>
              <a:t>❷</a:t>
            </a:r>
            <a:r>
              <a:rPr lang="zh-CN" altLang="en-US" sz="2400" b="1" dirty="0" smtClean="0">
                <a:solidFill>
                  <a:srgbClr val="FF0000"/>
                </a:solidFill>
                <a:latin typeface="宋体" pitchFamily="2" charset="-122"/>
              </a:rPr>
              <a:t>景</a:t>
            </a:r>
            <a:r>
              <a:rPr lang="zh-CN" altLang="en-US" sz="2400" b="1" dirty="0">
                <a:solidFill>
                  <a:srgbClr val="FF0000"/>
                </a:solidFill>
                <a:latin typeface="宋体" pitchFamily="2" charset="-122"/>
              </a:rPr>
              <a:t>色与情思相融。</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 calcmode="lin" valueType="num">
                                      <p:cBhvr additive="base">
                                        <p:cTn id="7" dur="500" fill="hold"/>
                                        <p:tgtEl>
                                          <p:spTgt spid="74755"/>
                                        </p:tgtEl>
                                        <p:attrNameLst>
                                          <p:attrName>ppt_x</p:attrName>
                                        </p:attrNameLst>
                                      </p:cBhvr>
                                      <p:tavLst>
                                        <p:tav tm="0">
                                          <p:val>
                                            <p:strVal val="#ppt_x"/>
                                          </p:val>
                                        </p:tav>
                                        <p:tav tm="100000">
                                          <p:val>
                                            <p:strVal val="#ppt_x"/>
                                          </p:val>
                                        </p:tav>
                                      </p:tavLst>
                                    </p:anim>
                                    <p:anim calcmode="lin" valueType="num">
                                      <p:cBhvr additive="base">
                                        <p:cTn id="8" dur="500" fill="hold"/>
                                        <p:tgtEl>
                                          <p:spTgt spid="747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组合 35"/>
          <p:cNvGrpSpPr>
            <a:grpSpLocks/>
          </p:cNvGrpSpPr>
          <p:nvPr/>
        </p:nvGrpSpPr>
        <p:grpSpPr bwMode="auto">
          <a:xfrm>
            <a:off x="44450" y="-20638"/>
            <a:ext cx="2006600" cy="523876"/>
            <a:chOff x="70" y="-63"/>
            <a:chExt cx="3161" cy="824"/>
          </a:xfrm>
        </p:grpSpPr>
        <p:sp>
          <p:nvSpPr>
            <p:cNvPr id="7886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板书设计</a:t>
              </a:r>
            </a:p>
          </p:txBody>
        </p:sp>
        <p:cxnSp>
          <p:nvCxnSpPr>
            <p:cNvPr id="3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9" name="菱形 3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78851" name="Text Box 5"/>
          <p:cNvSpPr txBox="1">
            <a:spLocks noChangeArrowheads="1"/>
          </p:cNvSpPr>
          <p:nvPr/>
        </p:nvSpPr>
        <p:spPr bwMode="auto">
          <a:xfrm>
            <a:off x="1785938" y="1441450"/>
            <a:ext cx="1171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800" b="1">
                <a:latin typeface="楷体" pitchFamily="49" charset="-122"/>
                <a:ea typeface="楷体" pitchFamily="49" charset="-122"/>
              </a:rPr>
              <a:t>写景</a:t>
            </a:r>
            <a:r>
              <a:rPr lang="zh-CN" altLang="en-US" sz="2800">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
        <p:nvSpPr>
          <p:cNvPr id="78852" name="AutoShape 6"/>
          <p:cNvSpPr>
            <a:spLocks/>
          </p:cNvSpPr>
          <p:nvPr/>
        </p:nvSpPr>
        <p:spPr bwMode="auto">
          <a:xfrm>
            <a:off x="2846388" y="1203325"/>
            <a:ext cx="215900" cy="1296988"/>
          </a:xfrm>
          <a:prstGeom prst="leftBrace">
            <a:avLst>
              <a:gd name="adj1" fmla="val 50061"/>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latin typeface="楷体" pitchFamily="49" charset="-122"/>
              <a:ea typeface="楷体" pitchFamily="49" charset="-122"/>
            </a:endParaRPr>
          </a:p>
        </p:txBody>
      </p:sp>
      <p:sp>
        <p:nvSpPr>
          <p:cNvPr id="78853" name="Text Box 7"/>
          <p:cNvSpPr txBox="1">
            <a:spLocks noChangeArrowheads="1"/>
          </p:cNvSpPr>
          <p:nvPr/>
        </p:nvSpPr>
        <p:spPr bwMode="auto">
          <a:xfrm>
            <a:off x="3051175" y="1016000"/>
            <a:ext cx="2881313"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40000"/>
              </a:lnSpc>
            </a:pPr>
            <a:r>
              <a:rPr lang="zh-CN" altLang="en-US" sz="2400" b="1">
                <a:solidFill>
                  <a:srgbClr val="0000FF"/>
                </a:solidFill>
                <a:latin typeface="楷体" pitchFamily="49" charset="-122"/>
                <a:ea typeface="楷体" pitchFamily="49" charset="-122"/>
              </a:rPr>
              <a:t>枯藤　老树　昏鸦</a:t>
            </a:r>
          </a:p>
          <a:p>
            <a:pPr eaLnBrk="1" hangingPunct="1">
              <a:lnSpc>
                <a:spcPct val="140000"/>
              </a:lnSpc>
            </a:pPr>
            <a:r>
              <a:rPr lang="zh-CN" altLang="en-US" sz="2400" b="1">
                <a:solidFill>
                  <a:srgbClr val="0000FF"/>
                </a:solidFill>
                <a:latin typeface="楷体" pitchFamily="49" charset="-122"/>
                <a:ea typeface="楷体" pitchFamily="49" charset="-122"/>
              </a:rPr>
              <a:t>小桥　流水　人家</a:t>
            </a:r>
          </a:p>
          <a:p>
            <a:pPr eaLnBrk="1" hangingPunct="1">
              <a:lnSpc>
                <a:spcPct val="140000"/>
              </a:lnSpc>
            </a:pPr>
            <a:r>
              <a:rPr lang="zh-CN" altLang="en-US" sz="2400" b="1">
                <a:solidFill>
                  <a:srgbClr val="0000FF"/>
                </a:solidFill>
                <a:latin typeface="楷体" pitchFamily="49" charset="-122"/>
                <a:ea typeface="楷体" pitchFamily="49" charset="-122"/>
              </a:rPr>
              <a:t>古道　西风　瘦马</a:t>
            </a:r>
          </a:p>
        </p:txBody>
      </p:sp>
      <p:sp>
        <p:nvSpPr>
          <p:cNvPr id="78854" name="Text Box 8"/>
          <p:cNvSpPr txBox="1">
            <a:spLocks noChangeArrowheads="1"/>
          </p:cNvSpPr>
          <p:nvPr/>
        </p:nvSpPr>
        <p:spPr bwMode="auto">
          <a:xfrm>
            <a:off x="1714500" y="3286125"/>
            <a:ext cx="1111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latin typeface="楷体" pitchFamily="49" charset="-122"/>
                <a:ea typeface="楷体" pitchFamily="49" charset="-122"/>
              </a:rPr>
              <a:t>抒情</a:t>
            </a:r>
          </a:p>
        </p:txBody>
      </p:sp>
      <p:sp>
        <p:nvSpPr>
          <p:cNvPr id="78855" name="AutoShape 9"/>
          <p:cNvSpPr>
            <a:spLocks/>
          </p:cNvSpPr>
          <p:nvPr/>
        </p:nvSpPr>
        <p:spPr bwMode="auto">
          <a:xfrm>
            <a:off x="2741613" y="2924175"/>
            <a:ext cx="288925" cy="1219200"/>
          </a:xfrm>
          <a:prstGeom prst="leftBrace">
            <a:avLst>
              <a:gd name="adj1" fmla="val 55619"/>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latin typeface="楷体" pitchFamily="49" charset="-122"/>
              <a:ea typeface="楷体" pitchFamily="49" charset="-122"/>
            </a:endParaRPr>
          </a:p>
        </p:txBody>
      </p:sp>
      <p:sp>
        <p:nvSpPr>
          <p:cNvPr id="78856" name="Text Box 10"/>
          <p:cNvSpPr txBox="1">
            <a:spLocks noChangeArrowheads="1"/>
          </p:cNvSpPr>
          <p:nvPr/>
        </p:nvSpPr>
        <p:spPr bwMode="auto">
          <a:xfrm>
            <a:off x="3063875" y="2716213"/>
            <a:ext cx="24860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0000FF"/>
                </a:solidFill>
                <a:latin typeface="楷体" pitchFamily="49" charset="-122"/>
                <a:ea typeface="楷体" pitchFamily="49" charset="-122"/>
              </a:rPr>
              <a:t>夕阳西下</a:t>
            </a:r>
          </a:p>
          <a:p>
            <a:pPr eaLnBrk="1" hangingPunct="1"/>
            <a:endParaRPr lang="zh-CN" altLang="en-US" sz="2400" b="1">
              <a:solidFill>
                <a:srgbClr val="0000FF"/>
              </a:solidFill>
              <a:latin typeface="楷体" pitchFamily="49" charset="-122"/>
              <a:ea typeface="楷体" pitchFamily="49" charset="-122"/>
            </a:endParaRPr>
          </a:p>
          <a:p>
            <a:pPr eaLnBrk="1" hangingPunct="1"/>
            <a:endParaRPr lang="zh-CN" altLang="en-US" sz="2400" b="1">
              <a:solidFill>
                <a:srgbClr val="0000FF"/>
              </a:solidFill>
              <a:latin typeface="楷体" pitchFamily="49" charset="-122"/>
              <a:ea typeface="楷体" pitchFamily="49" charset="-122"/>
            </a:endParaRPr>
          </a:p>
          <a:p>
            <a:pPr eaLnBrk="1" hangingPunct="1"/>
            <a:r>
              <a:rPr lang="zh-CN" altLang="en-US" sz="2400" b="1">
                <a:solidFill>
                  <a:srgbClr val="0000FF"/>
                </a:solidFill>
                <a:latin typeface="楷体" pitchFamily="49" charset="-122"/>
                <a:ea typeface="楷体" pitchFamily="49" charset="-122"/>
              </a:rPr>
              <a:t>断肠人在天涯</a:t>
            </a:r>
          </a:p>
        </p:txBody>
      </p:sp>
      <p:sp>
        <p:nvSpPr>
          <p:cNvPr id="78857" name="AutoShape 11"/>
          <p:cNvSpPr>
            <a:spLocks/>
          </p:cNvSpPr>
          <p:nvPr/>
        </p:nvSpPr>
        <p:spPr bwMode="auto">
          <a:xfrm>
            <a:off x="5549900" y="2881313"/>
            <a:ext cx="320675" cy="1295400"/>
          </a:xfrm>
          <a:prstGeom prst="rightBrace">
            <a:avLst>
              <a:gd name="adj1" fmla="val 50009"/>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latin typeface="楷体" pitchFamily="49" charset="-122"/>
              <a:ea typeface="楷体" pitchFamily="49" charset="-122"/>
            </a:endParaRPr>
          </a:p>
        </p:txBody>
      </p:sp>
      <p:sp>
        <p:nvSpPr>
          <p:cNvPr id="78858" name="Text Box 12"/>
          <p:cNvSpPr txBox="1">
            <a:spLocks noChangeArrowheads="1"/>
          </p:cNvSpPr>
          <p:nvPr/>
        </p:nvSpPr>
        <p:spPr bwMode="auto">
          <a:xfrm>
            <a:off x="5870575" y="3219450"/>
            <a:ext cx="19446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楷体" pitchFamily="49" charset="-122"/>
                <a:ea typeface="楷体" pitchFamily="49" charset="-122"/>
              </a:rPr>
              <a:t>游子之悲</a:t>
            </a:r>
          </a:p>
        </p:txBody>
      </p:sp>
      <p:sp>
        <p:nvSpPr>
          <p:cNvPr id="78859" name="AutoShape 13"/>
          <p:cNvSpPr>
            <a:spLocks/>
          </p:cNvSpPr>
          <p:nvPr/>
        </p:nvSpPr>
        <p:spPr bwMode="auto">
          <a:xfrm>
            <a:off x="5710238" y="1243013"/>
            <a:ext cx="160337" cy="1152525"/>
          </a:xfrm>
          <a:prstGeom prst="rightBrace">
            <a:avLst>
              <a:gd name="adj1" fmla="val 67222"/>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latin typeface="楷体" pitchFamily="49" charset="-122"/>
              <a:ea typeface="楷体" pitchFamily="49" charset="-122"/>
            </a:endParaRPr>
          </a:p>
        </p:txBody>
      </p:sp>
      <p:sp>
        <p:nvSpPr>
          <p:cNvPr id="78860" name="Text Box 14"/>
          <p:cNvSpPr txBox="1">
            <a:spLocks noChangeArrowheads="1"/>
          </p:cNvSpPr>
          <p:nvPr/>
        </p:nvSpPr>
        <p:spPr bwMode="auto">
          <a:xfrm>
            <a:off x="5870575" y="1563688"/>
            <a:ext cx="1628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楷体" pitchFamily="49" charset="-122"/>
                <a:ea typeface="楷体" pitchFamily="49" charset="-122"/>
              </a:rPr>
              <a:t>凄凉冷清</a:t>
            </a:r>
          </a:p>
        </p:txBody>
      </p:sp>
      <p:sp>
        <p:nvSpPr>
          <p:cNvPr id="78861" name="AutoShape 15"/>
          <p:cNvSpPr>
            <a:spLocks/>
          </p:cNvSpPr>
          <p:nvPr/>
        </p:nvSpPr>
        <p:spPr bwMode="auto">
          <a:xfrm>
            <a:off x="7358063" y="1285875"/>
            <a:ext cx="361950" cy="2592388"/>
          </a:xfrm>
          <a:prstGeom prst="rightBrace">
            <a:avLst>
              <a:gd name="adj1" fmla="val 59686"/>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latin typeface="楷体" pitchFamily="49" charset="-122"/>
              <a:ea typeface="楷体" pitchFamily="49" charset="-122"/>
            </a:endParaRPr>
          </a:p>
        </p:txBody>
      </p:sp>
      <p:sp>
        <p:nvSpPr>
          <p:cNvPr id="78862" name="Text Box 16"/>
          <p:cNvSpPr txBox="1">
            <a:spLocks noChangeArrowheads="1"/>
          </p:cNvSpPr>
          <p:nvPr/>
        </p:nvSpPr>
        <p:spPr bwMode="auto">
          <a:xfrm>
            <a:off x="7715250" y="1857375"/>
            <a:ext cx="1046163"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楷体" pitchFamily="49" charset="-122"/>
                <a:ea typeface="楷体" pitchFamily="49" charset="-122"/>
              </a:rPr>
              <a:t>惆怅之情</a:t>
            </a:r>
          </a:p>
          <a:p>
            <a:pPr eaLnBrk="1" hangingPunct="1"/>
            <a:r>
              <a:rPr lang="zh-CN" altLang="en-US" sz="2800" b="1">
                <a:solidFill>
                  <a:srgbClr val="FF0000"/>
                </a:solidFill>
                <a:latin typeface="楷体" pitchFamily="49" charset="-122"/>
                <a:ea typeface="楷体" pitchFamily="49" charset="-122"/>
              </a:rPr>
              <a:t>羁旅之思</a:t>
            </a:r>
            <a:endParaRPr lang="en-US" altLang="zh-CN" sz="2800" b="1">
              <a:solidFill>
                <a:srgbClr val="FF0000"/>
              </a:solidFill>
              <a:latin typeface="楷体" pitchFamily="49" charset="-122"/>
              <a:ea typeface="楷体" pitchFamily="49" charset="-122"/>
            </a:endParaRPr>
          </a:p>
        </p:txBody>
      </p:sp>
      <p:sp>
        <p:nvSpPr>
          <p:cNvPr id="78863" name="AutoShape 6"/>
          <p:cNvSpPr>
            <a:spLocks/>
          </p:cNvSpPr>
          <p:nvPr/>
        </p:nvSpPr>
        <p:spPr bwMode="auto">
          <a:xfrm>
            <a:off x="1428750" y="1571625"/>
            <a:ext cx="357188" cy="2071688"/>
          </a:xfrm>
          <a:prstGeom prst="leftBrace">
            <a:avLst>
              <a:gd name="adj1" fmla="val 50052"/>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latin typeface="楷体" pitchFamily="49" charset="-122"/>
              <a:ea typeface="楷体" pitchFamily="49" charset="-122"/>
            </a:endParaRPr>
          </a:p>
        </p:txBody>
      </p:sp>
      <p:sp>
        <p:nvSpPr>
          <p:cNvPr id="78864" name="TextBox 18"/>
          <p:cNvSpPr txBox="1">
            <a:spLocks noChangeArrowheads="1"/>
          </p:cNvSpPr>
          <p:nvPr/>
        </p:nvSpPr>
        <p:spPr bwMode="auto">
          <a:xfrm>
            <a:off x="714375" y="1500188"/>
            <a:ext cx="615950"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latin typeface="楷体" pitchFamily="49" charset="-122"/>
                <a:ea typeface="楷体" pitchFamily="49" charset="-122"/>
              </a:rPr>
              <a:t>天净沙</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秋思</a:t>
            </a:r>
          </a:p>
        </p:txBody>
      </p:sp>
    </p:spTree>
  </p:cSld>
  <p:clrMapOvr>
    <a:masterClrMapping/>
  </p:clrMapOvr>
  <p:transition spd="slow">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4" name="组合 15"/>
          <p:cNvGrpSpPr>
            <a:grpSpLocks/>
          </p:cNvGrpSpPr>
          <p:nvPr/>
        </p:nvGrpSpPr>
        <p:grpSpPr bwMode="auto">
          <a:xfrm>
            <a:off x="34925" y="-20638"/>
            <a:ext cx="2008188" cy="523876"/>
            <a:chOff x="70" y="-63"/>
            <a:chExt cx="3161" cy="824"/>
          </a:xfrm>
        </p:grpSpPr>
        <p:sp>
          <p:nvSpPr>
            <p:cNvPr id="7987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9875" name="TextBox 5"/>
          <p:cNvSpPr txBox="1">
            <a:spLocks noChangeArrowheads="1"/>
          </p:cNvSpPr>
          <p:nvPr/>
        </p:nvSpPr>
        <p:spPr bwMode="auto">
          <a:xfrm>
            <a:off x="571500" y="915988"/>
            <a:ext cx="714375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dirty="0">
                <a:solidFill>
                  <a:srgbClr val="0D0D0D"/>
                </a:solidFill>
                <a:latin typeface="宋体" pitchFamily="2" charset="-122"/>
              </a:rPr>
              <a:t>1.</a:t>
            </a:r>
            <a:r>
              <a:rPr lang="zh-CN" altLang="en-US" sz="2400" b="1" dirty="0">
                <a:solidFill>
                  <a:srgbClr val="0D0D0D"/>
                </a:solidFill>
                <a:latin typeface="宋体" pitchFamily="2" charset="-122"/>
              </a:rPr>
              <a:t>下</a:t>
            </a:r>
            <a:r>
              <a:rPr lang="zh-CN" altLang="en-US" sz="2400" b="1" dirty="0" smtClean="0">
                <a:solidFill>
                  <a:srgbClr val="0D0D0D"/>
                </a:solidFill>
                <a:latin typeface="宋体" pitchFamily="2" charset="-122"/>
              </a:rPr>
              <a:t>列画线</a:t>
            </a:r>
            <a:r>
              <a:rPr lang="zh-CN" altLang="en-US" sz="2400" b="1" dirty="0">
                <a:solidFill>
                  <a:srgbClr val="0D0D0D"/>
                </a:solidFill>
                <a:latin typeface="宋体" pitchFamily="2" charset="-122"/>
              </a:rPr>
              <a:t>字注音完全正确的一项是（      ）</a:t>
            </a:r>
            <a:endParaRPr lang="en-US" altLang="zh-CN" sz="2400" b="1" dirty="0">
              <a:solidFill>
                <a:srgbClr val="0D0D0D"/>
              </a:solidFill>
              <a:latin typeface="宋体" pitchFamily="2" charset="-122"/>
            </a:endParaRPr>
          </a:p>
          <a:p>
            <a:pPr>
              <a:lnSpc>
                <a:spcPct val="150000"/>
              </a:lnSpc>
            </a:pPr>
            <a:r>
              <a:rPr lang="en-US" altLang="zh-CN" sz="2400" dirty="0">
                <a:solidFill>
                  <a:srgbClr val="0D0D0D"/>
                </a:solidFill>
                <a:latin typeface="楷体" pitchFamily="49" charset="-122"/>
                <a:ea typeface="楷体" pitchFamily="49" charset="-122"/>
              </a:rPr>
              <a:t>A.</a:t>
            </a:r>
            <a:r>
              <a:rPr lang="zh-CN" altLang="en-US" sz="2400" u="sng" dirty="0">
                <a:solidFill>
                  <a:srgbClr val="0D0D0D"/>
                </a:solidFill>
                <a:latin typeface="楷体" pitchFamily="49" charset="-122"/>
                <a:ea typeface="楷体" pitchFamily="49" charset="-122"/>
              </a:rPr>
              <a:t>沧</a:t>
            </a:r>
            <a:r>
              <a:rPr lang="zh-CN" altLang="en-US" sz="2400" dirty="0">
                <a:solidFill>
                  <a:srgbClr val="0D0D0D"/>
                </a:solidFill>
                <a:latin typeface="楷体" pitchFamily="49" charset="-122"/>
                <a:ea typeface="楷体" pitchFamily="49" charset="-122"/>
              </a:rPr>
              <a:t>海</a:t>
            </a:r>
            <a:r>
              <a:rPr lang="en-US" altLang="zh-CN" sz="2400" dirty="0">
                <a:solidFill>
                  <a:srgbClr val="0D0D0D"/>
                </a:solidFill>
                <a:latin typeface="楷体" pitchFamily="49" charset="-122"/>
                <a:ea typeface="楷体" pitchFamily="49" charset="-122"/>
              </a:rPr>
              <a:t>(</a:t>
            </a:r>
            <a:r>
              <a:rPr lang="en-US" altLang="zh-CN" sz="2400" dirty="0">
                <a:solidFill>
                  <a:srgbClr val="0D0D0D"/>
                </a:solidFill>
                <a:latin typeface="汉语拼音" pitchFamily="34" charset="0"/>
                <a:ea typeface="楷体" pitchFamily="49" charset="-122"/>
              </a:rPr>
              <a:t>cāng</a:t>
            </a:r>
            <a:r>
              <a:rPr lang="en-US" altLang="zh-CN" sz="2400" dirty="0">
                <a:solidFill>
                  <a:srgbClr val="0D0D0D"/>
                </a:solidFill>
                <a:latin typeface="楷体" pitchFamily="49" charset="-122"/>
                <a:ea typeface="楷体" pitchFamily="49" charset="-122"/>
              </a:rPr>
              <a:t>)    </a:t>
            </a:r>
            <a:r>
              <a:rPr lang="zh-CN" altLang="en-US" sz="2400" u="sng" dirty="0">
                <a:solidFill>
                  <a:srgbClr val="0D0D0D"/>
                </a:solidFill>
                <a:latin typeface="楷体" pitchFamily="49" charset="-122"/>
                <a:ea typeface="楷体" pitchFamily="49" charset="-122"/>
              </a:rPr>
              <a:t>涌</a:t>
            </a:r>
            <a:r>
              <a:rPr lang="zh-CN" altLang="en-US" sz="2400" dirty="0">
                <a:solidFill>
                  <a:srgbClr val="0D0D0D"/>
                </a:solidFill>
                <a:latin typeface="楷体" pitchFamily="49" charset="-122"/>
                <a:ea typeface="楷体" pitchFamily="49" charset="-122"/>
              </a:rPr>
              <a:t>起（</a:t>
            </a:r>
            <a:r>
              <a:rPr lang="en-US" altLang="zh-CN" sz="2400" dirty="0">
                <a:solidFill>
                  <a:srgbClr val="0D0D0D"/>
                </a:solidFill>
                <a:latin typeface="汉语拼音" pitchFamily="34" charset="0"/>
                <a:ea typeface="楷体" pitchFamily="49" charset="-122"/>
              </a:rPr>
              <a:t>yōng</a:t>
            </a:r>
            <a:r>
              <a:rPr lang="en-US" altLang="zh-CN" sz="2400" dirty="0">
                <a:solidFill>
                  <a:srgbClr val="0D0D0D"/>
                </a:solidFill>
                <a:latin typeface="楷体" pitchFamily="49" charset="-122"/>
                <a:ea typeface="楷体" pitchFamily="49" charset="-122"/>
              </a:rPr>
              <a:t>)    </a:t>
            </a:r>
            <a:r>
              <a:rPr lang="zh-CN" altLang="en-US" sz="2400" dirty="0">
                <a:solidFill>
                  <a:srgbClr val="0D0D0D"/>
                </a:solidFill>
                <a:latin typeface="楷体" pitchFamily="49" charset="-122"/>
                <a:ea typeface="楷体" pitchFamily="49" charset="-122"/>
              </a:rPr>
              <a:t>枯</a:t>
            </a:r>
            <a:r>
              <a:rPr lang="zh-CN" altLang="en-US" sz="2400" u="sng" dirty="0">
                <a:solidFill>
                  <a:srgbClr val="0D0D0D"/>
                </a:solidFill>
                <a:latin typeface="楷体" pitchFamily="49" charset="-122"/>
                <a:ea typeface="楷体" pitchFamily="49" charset="-122"/>
              </a:rPr>
              <a:t>藤</a:t>
            </a:r>
            <a:r>
              <a:rPr lang="zh-CN" altLang="en-US" sz="2400" dirty="0">
                <a:solidFill>
                  <a:srgbClr val="0D0D0D"/>
                </a:solidFill>
                <a:latin typeface="楷体" pitchFamily="49" charset="-122"/>
                <a:ea typeface="楷体" pitchFamily="49" charset="-122"/>
              </a:rPr>
              <a:t>（</a:t>
            </a:r>
            <a:r>
              <a:rPr lang="en-US" altLang="zh-CN" sz="2400" dirty="0">
                <a:solidFill>
                  <a:srgbClr val="0D0D0D"/>
                </a:solidFill>
                <a:latin typeface="汉语拼音" pitchFamily="34" charset="0"/>
                <a:ea typeface="楷体" pitchFamily="49" charset="-122"/>
              </a:rPr>
              <a:t>téng</a:t>
            </a:r>
            <a:r>
              <a:rPr lang="en-US" altLang="zh-CN" sz="2400" dirty="0">
                <a:solidFill>
                  <a:srgbClr val="0D0D0D"/>
                </a:solidFill>
                <a:latin typeface="楷体" pitchFamily="49" charset="-122"/>
                <a:ea typeface="楷体" pitchFamily="49" charset="-122"/>
              </a:rPr>
              <a:t>)</a:t>
            </a:r>
          </a:p>
          <a:p>
            <a:pPr>
              <a:lnSpc>
                <a:spcPct val="150000"/>
              </a:lnSpc>
            </a:pPr>
            <a:r>
              <a:rPr lang="en-US" altLang="zh-CN" sz="2400" dirty="0">
                <a:solidFill>
                  <a:srgbClr val="0D0D0D"/>
                </a:solidFill>
                <a:latin typeface="楷体" pitchFamily="49" charset="-122"/>
                <a:ea typeface="楷体" pitchFamily="49" charset="-122"/>
              </a:rPr>
              <a:t>B.</a:t>
            </a:r>
            <a:r>
              <a:rPr lang="zh-CN" altLang="en-US" sz="2400" dirty="0">
                <a:solidFill>
                  <a:srgbClr val="0D0D0D"/>
                </a:solidFill>
                <a:latin typeface="楷体" pitchFamily="49" charset="-122"/>
                <a:ea typeface="楷体" pitchFamily="49" charset="-122"/>
              </a:rPr>
              <a:t>萧</a:t>
            </a:r>
            <a:r>
              <a:rPr lang="zh-CN" altLang="en-US" sz="2400" u="sng" dirty="0">
                <a:solidFill>
                  <a:srgbClr val="0D0D0D"/>
                </a:solidFill>
                <a:latin typeface="楷体" pitchFamily="49" charset="-122"/>
                <a:ea typeface="楷体" pitchFamily="49" charset="-122"/>
              </a:rPr>
              <a:t>瑟</a:t>
            </a:r>
            <a:r>
              <a:rPr lang="zh-CN" altLang="en-US" sz="2400" dirty="0">
                <a:solidFill>
                  <a:srgbClr val="0D0D0D"/>
                </a:solidFill>
                <a:latin typeface="楷体" pitchFamily="49" charset="-122"/>
                <a:ea typeface="楷体" pitchFamily="49" charset="-122"/>
              </a:rPr>
              <a:t>（</a:t>
            </a:r>
            <a:r>
              <a:rPr lang="en-US" altLang="zh-CN" sz="2400" dirty="0">
                <a:solidFill>
                  <a:srgbClr val="0D0D0D"/>
                </a:solidFill>
                <a:latin typeface="汉语拼音" pitchFamily="34" charset="0"/>
                <a:ea typeface="楷体" pitchFamily="49" charset="-122"/>
              </a:rPr>
              <a:t>sè</a:t>
            </a:r>
            <a:r>
              <a:rPr lang="en-US" altLang="zh-CN" sz="2400" dirty="0">
                <a:solidFill>
                  <a:srgbClr val="0D0D0D"/>
                </a:solidFill>
                <a:latin typeface="楷体" pitchFamily="49" charset="-122"/>
                <a:ea typeface="楷体" pitchFamily="49" charset="-122"/>
              </a:rPr>
              <a:t>)     </a:t>
            </a:r>
            <a:r>
              <a:rPr lang="zh-CN" altLang="en-US" sz="2400" u="sng" dirty="0">
                <a:solidFill>
                  <a:srgbClr val="0D0D0D"/>
                </a:solidFill>
                <a:latin typeface="楷体" pitchFamily="49" charset="-122"/>
                <a:ea typeface="楷体" pitchFamily="49" charset="-122"/>
              </a:rPr>
              <a:t>咏</a:t>
            </a:r>
            <a:r>
              <a:rPr lang="zh-CN" altLang="en-US" sz="2400" dirty="0">
                <a:solidFill>
                  <a:srgbClr val="0D0D0D"/>
                </a:solidFill>
                <a:latin typeface="楷体" pitchFamily="49" charset="-122"/>
                <a:ea typeface="楷体" pitchFamily="49" charset="-122"/>
              </a:rPr>
              <a:t>志（</a:t>
            </a:r>
            <a:r>
              <a:rPr lang="en-US" altLang="zh-CN" sz="2400" dirty="0">
                <a:solidFill>
                  <a:srgbClr val="0D0D0D"/>
                </a:solidFill>
                <a:latin typeface="汉语拼音" pitchFamily="34" charset="0"/>
                <a:ea typeface="楷体" pitchFamily="49" charset="-122"/>
              </a:rPr>
              <a:t>yǒng</a:t>
            </a:r>
            <a:r>
              <a:rPr lang="en-US" altLang="zh-CN" sz="2400" dirty="0">
                <a:solidFill>
                  <a:srgbClr val="0D0D0D"/>
                </a:solidFill>
                <a:latin typeface="楷体" pitchFamily="49" charset="-122"/>
                <a:ea typeface="楷体" pitchFamily="49" charset="-122"/>
              </a:rPr>
              <a:t>)    </a:t>
            </a:r>
            <a:r>
              <a:rPr lang="zh-CN" altLang="en-US" sz="2400" u="sng" dirty="0">
                <a:solidFill>
                  <a:srgbClr val="0D0D0D"/>
                </a:solidFill>
                <a:latin typeface="楷体" pitchFamily="49" charset="-122"/>
                <a:ea typeface="楷体" pitchFamily="49" charset="-122"/>
              </a:rPr>
              <a:t>残</a:t>
            </a:r>
            <a:r>
              <a:rPr lang="zh-CN" altLang="en-US" sz="2400" dirty="0">
                <a:solidFill>
                  <a:srgbClr val="0D0D0D"/>
                </a:solidFill>
                <a:latin typeface="楷体" pitchFamily="49" charset="-122"/>
                <a:ea typeface="楷体" pitchFamily="49" charset="-122"/>
              </a:rPr>
              <a:t>夜（</a:t>
            </a:r>
            <a:r>
              <a:rPr lang="en-US" altLang="zh-CN" sz="2400" dirty="0">
                <a:solidFill>
                  <a:srgbClr val="0D0D0D"/>
                </a:solidFill>
                <a:latin typeface="汉语拼音" pitchFamily="34" charset="0"/>
                <a:ea typeface="楷体" pitchFamily="49" charset="-122"/>
              </a:rPr>
              <a:t>cán</a:t>
            </a:r>
            <a:r>
              <a:rPr lang="en-US" altLang="zh-CN" sz="2400" dirty="0">
                <a:solidFill>
                  <a:srgbClr val="0D0D0D"/>
                </a:solidFill>
                <a:latin typeface="楷体" pitchFamily="49" charset="-122"/>
                <a:ea typeface="楷体" pitchFamily="49" charset="-122"/>
              </a:rPr>
              <a:t>)</a:t>
            </a:r>
          </a:p>
          <a:p>
            <a:pPr>
              <a:lnSpc>
                <a:spcPct val="150000"/>
              </a:lnSpc>
            </a:pPr>
            <a:r>
              <a:rPr lang="en-US" altLang="zh-CN" sz="2400" dirty="0">
                <a:solidFill>
                  <a:srgbClr val="0D0D0D"/>
                </a:solidFill>
                <a:latin typeface="楷体" pitchFamily="49" charset="-122"/>
                <a:ea typeface="楷体" pitchFamily="49" charset="-122"/>
              </a:rPr>
              <a:t>C.</a:t>
            </a:r>
            <a:r>
              <a:rPr lang="zh-CN" altLang="en-US" sz="2400" u="sng" dirty="0">
                <a:solidFill>
                  <a:srgbClr val="0D0D0D"/>
                </a:solidFill>
                <a:latin typeface="楷体" pitchFamily="49" charset="-122"/>
                <a:ea typeface="楷体" pitchFamily="49" charset="-122"/>
              </a:rPr>
              <a:t>澹澹</a:t>
            </a:r>
            <a:r>
              <a:rPr lang="zh-CN" altLang="en-US" sz="2400" dirty="0">
                <a:solidFill>
                  <a:srgbClr val="0D0D0D"/>
                </a:solidFill>
                <a:latin typeface="楷体" pitchFamily="49" charset="-122"/>
                <a:ea typeface="楷体" pitchFamily="49" charset="-122"/>
              </a:rPr>
              <a:t>（</a:t>
            </a:r>
            <a:r>
              <a:rPr lang="en-US" altLang="zh-CN" sz="2400" dirty="0">
                <a:solidFill>
                  <a:srgbClr val="0D0D0D"/>
                </a:solidFill>
                <a:latin typeface="汉语拼音" pitchFamily="34" charset="0"/>
                <a:ea typeface="楷体" pitchFamily="49" charset="-122"/>
              </a:rPr>
              <a:t>zhān</a:t>
            </a:r>
            <a:r>
              <a:rPr lang="en-US" altLang="zh-CN" sz="2400" dirty="0">
                <a:solidFill>
                  <a:srgbClr val="0D0D0D"/>
                </a:solidFill>
                <a:latin typeface="楷体" pitchFamily="49" charset="-122"/>
                <a:ea typeface="楷体" pitchFamily="49" charset="-122"/>
              </a:rPr>
              <a:t>)   </a:t>
            </a:r>
            <a:r>
              <a:rPr lang="zh-CN" altLang="en-US" sz="2400" dirty="0">
                <a:solidFill>
                  <a:srgbClr val="0D0D0D"/>
                </a:solidFill>
                <a:latin typeface="楷体" pitchFamily="49" charset="-122"/>
                <a:ea typeface="楷体" pitchFamily="49" charset="-122"/>
              </a:rPr>
              <a:t>归</a:t>
            </a:r>
            <a:r>
              <a:rPr lang="zh-CN" altLang="en-US" sz="2400" u="sng" dirty="0">
                <a:solidFill>
                  <a:srgbClr val="0D0D0D"/>
                </a:solidFill>
                <a:latin typeface="楷体" pitchFamily="49" charset="-122"/>
                <a:ea typeface="楷体" pitchFamily="49" charset="-122"/>
              </a:rPr>
              <a:t>雁</a:t>
            </a:r>
            <a:r>
              <a:rPr lang="zh-CN" altLang="en-US" sz="2400" dirty="0">
                <a:solidFill>
                  <a:srgbClr val="0D0D0D"/>
                </a:solidFill>
                <a:latin typeface="楷体" pitchFamily="49" charset="-122"/>
                <a:ea typeface="楷体" pitchFamily="49" charset="-122"/>
              </a:rPr>
              <a:t>（</a:t>
            </a:r>
            <a:r>
              <a:rPr lang="en-US" altLang="zh-CN" sz="2400" dirty="0">
                <a:solidFill>
                  <a:srgbClr val="0D0D0D"/>
                </a:solidFill>
                <a:latin typeface="汉语拼音" pitchFamily="34" charset="0"/>
                <a:ea typeface="楷体" pitchFamily="49" charset="-122"/>
              </a:rPr>
              <a:t>yàn</a:t>
            </a:r>
            <a:r>
              <a:rPr lang="en-US" altLang="zh-CN" sz="2400" dirty="0">
                <a:solidFill>
                  <a:srgbClr val="0D0D0D"/>
                </a:solidFill>
                <a:latin typeface="楷体" pitchFamily="49" charset="-122"/>
                <a:ea typeface="楷体" pitchFamily="49" charset="-122"/>
              </a:rPr>
              <a:t>)     </a:t>
            </a:r>
            <a:r>
              <a:rPr lang="zh-CN" altLang="en-US" sz="2400" u="sng" dirty="0">
                <a:solidFill>
                  <a:srgbClr val="0D0D0D"/>
                </a:solidFill>
                <a:latin typeface="楷体" pitchFamily="49" charset="-122"/>
                <a:ea typeface="楷体" pitchFamily="49" charset="-122"/>
              </a:rPr>
              <a:t>碣</a:t>
            </a:r>
            <a:r>
              <a:rPr lang="zh-CN" altLang="en-US" sz="2400" dirty="0">
                <a:solidFill>
                  <a:srgbClr val="0D0D0D"/>
                </a:solidFill>
                <a:latin typeface="楷体" pitchFamily="49" charset="-122"/>
                <a:ea typeface="楷体" pitchFamily="49" charset="-122"/>
              </a:rPr>
              <a:t>石（</a:t>
            </a:r>
            <a:r>
              <a:rPr lang="en-US" altLang="zh-CN" sz="2400" dirty="0">
                <a:solidFill>
                  <a:srgbClr val="0D0D0D"/>
                </a:solidFill>
                <a:latin typeface="汉语拼音" pitchFamily="34" charset="0"/>
                <a:ea typeface="楷体" pitchFamily="49" charset="-122"/>
              </a:rPr>
              <a:t>jié</a:t>
            </a:r>
            <a:r>
              <a:rPr lang="en-US" altLang="zh-CN" sz="2400" dirty="0">
                <a:solidFill>
                  <a:srgbClr val="0D0D0D"/>
                </a:solidFill>
                <a:latin typeface="楷体" pitchFamily="49" charset="-122"/>
                <a:ea typeface="楷体" pitchFamily="49" charset="-122"/>
              </a:rPr>
              <a:t>)</a:t>
            </a:r>
          </a:p>
          <a:p>
            <a:pPr>
              <a:lnSpc>
                <a:spcPct val="150000"/>
              </a:lnSpc>
            </a:pPr>
            <a:r>
              <a:rPr lang="en-US" altLang="zh-CN" sz="2400" dirty="0">
                <a:solidFill>
                  <a:srgbClr val="0D0D0D"/>
                </a:solidFill>
                <a:latin typeface="楷体" pitchFamily="49" charset="-122"/>
                <a:ea typeface="楷体" pitchFamily="49" charset="-122"/>
              </a:rPr>
              <a:t>D.</a:t>
            </a:r>
            <a:r>
              <a:rPr lang="zh-CN" altLang="en-US" sz="2400" dirty="0">
                <a:solidFill>
                  <a:srgbClr val="0D0D0D"/>
                </a:solidFill>
                <a:latin typeface="楷体" pitchFamily="49" charset="-122"/>
                <a:ea typeface="楷体" pitchFamily="49" charset="-122"/>
              </a:rPr>
              <a:t>竦</a:t>
            </a:r>
            <a:r>
              <a:rPr lang="zh-CN" altLang="en-US" sz="2400" u="sng" dirty="0">
                <a:solidFill>
                  <a:srgbClr val="0D0D0D"/>
                </a:solidFill>
                <a:latin typeface="楷体" pitchFamily="49" charset="-122"/>
                <a:ea typeface="楷体" pitchFamily="49" charset="-122"/>
              </a:rPr>
              <a:t>峙</a:t>
            </a:r>
            <a:r>
              <a:rPr lang="zh-CN" altLang="en-US" sz="2400" dirty="0">
                <a:solidFill>
                  <a:srgbClr val="0D0D0D"/>
                </a:solidFill>
                <a:latin typeface="楷体" pitchFamily="49" charset="-122"/>
                <a:ea typeface="楷体" pitchFamily="49" charset="-122"/>
              </a:rPr>
              <a:t>（</a:t>
            </a:r>
            <a:r>
              <a:rPr lang="en-US" altLang="zh-CN" sz="2400" dirty="0">
                <a:solidFill>
                  <a:srgbClr val="0D0D0D"/>
                </a:solidFill>
                <a:latin typeface="汉语拼音" pitchFamily="34" charset="0"/>
                <a:ea typeface="楷体" pitchFamily="49" charset="-122"/>
              </a:rPr>
              <a:t>shì</a:t>
            </a:r>
            <a:r>
              <a:rPr lang="en-US" altLang="zh-CN" sz="2400" dirty="0">
                <a:solidFill>
                  <a:srgbClr val="0D0D0D"/>
                </a:solidFill>
                <a:latin typeface="楷体" pitchFamily="49" charset="-122"/>
                <a:ea typeface="楷体" pitchFamily="49" charset="-122"/>
              </a:rPr>
              <a:t>)    </a:t>
            </a:r>
            <a:r>
              <a:rPr lang="zh-CN" altLang="en-US" sz="2400" dirty="0">
                <a:solidFill>
                  <a:srgbClr val="0D0D0D"/>
                </a:solidFill>
                <a:latin typeface="楷体" pitchFamily="49" charset="-122"/>
                <a:ea typeface="楷体" pitchFamily="49" charset="-122"/>
              </a:rPr>
              <a:t>断</a:t>
            </a:r>
            <a:r>
              <a:rPr lang="zh-CN" altLang="en-US" sz="2400" u="sng" dirty="0">
                <a:solidFill>
                  <a:srgbClr val="0D0D0D"/>
                </a:solidFill>
                <a:latin typeface="楷体" pitchFamily="49" charset="-122"/>
                <a:ea typeface="楷体" pitchFamily="49" charset="-122"/>
              </a:rPr>
              <a:t>肠</a:t>
            </a:r>
            <a:r>
              <a:rPr lang="zh-CN" altLang="en-US" sz="2400" dirty="0">
                <a:solidFill>
                  <a:srgbClr val="0D0D0D"/>
                </a:solidFill>
                <a:latin typeface="楷体" pitchFamily="49" charset="-122"/>
                <a:ea typeface="楷体" pitchFamily="49" charset="-122"/>
              </a:rPr>
              <a:t>（</a:t>
            </a:r>
            <a:r>
              <a:rPr lang="en-US" altLang="zh-CN" sz="2400" dirty="0">
                <a:solidFill>
                  <a:srgbClr val="0D0D0D"/>
                </a:solidFill>
                <a:latin typeface="汉语拼音" pitchFamily="34" charset="0"/>
                <a:ea typeface="楷体" pitchFamily="49" charset="-122"/>
              </a:rPr>
              <a:t>cháng</a:t>
            </a:r>
            <a:r>
              <a:rPr lang="en-US" altLang="zh-CN" sz="2400" dirty="0">
                <a:solidFill>
                  <a:srgbClr val="0D0D0D"/>
                </a:solidFill>
                <a:latin typeface="楷体" pitchFamily="49" charset="-122"/>
                <a:ea typeface="楷体" pitchFamily="49" charset="-122"/>
              </a:rPr>
              <a:t>)   </a:t>
            </a:r>
            <a:r>
              <a:rPr lang="zh-CN" altLang="en-US" sz="2400" dirty="0">
                <a:solidFill>
                  <a:srgbClr val="0D0D0D"/>
                </a:solidFill>
                <a:latin typeface="楷体" pitchFamily="49" charset="-122"/>
                <a:ea typeface="楷体" pitchFamily="49" charset="-122"/>
              </a:rPr>
              <a:t>丰</a:t>
            </a:r>
            <a:r>
              <a:rPr lang="zh-CN" altLang="en-US" sz="2400" u="sng" dirty="0">
                <a:solidFill>
                  <a:srgbClr val="0D0D0D"/>
                </a:solidFill>
                <a:latin typeface="楷体" pitchFamily="49" charset="-122"/>
                <a:ea typeface="楷体" pitchFamily="49" charset="-122"/>
              </a:rPr>
              <a:t>茂</a:t>
            </a:r>
            <a:r>
              <a:rPr lang="zh-CN" altLang="en-US" sz="2400" dirty="0">
                <a:solidFill>
                  <a:srgbClr val="0D0D0D"/>
                </a:solidFill>
                <a:latin typeface="楷体" pitchFamily="49" charset="-122"/>
                <a:ea typeface="楷体" pitchFamily="49" charset="-122"/>
              </a:rPr>
              <a:t>（</a:t>
            </a:r>
            <a:r>
              <a:rPr lang="en-US" altLang="zh-CN" sz="2400" dirty="0">
                <a:solidFill>
                  <a:srgbClr val="0D0D0D"/>
                </a:solidFill>
                <a:latin typeface="汉语拼音" pitchFamily="34" charset="0"/>
                <a:ea typeface="楷体" pitchFamily="49" charset="-122"/>
              </a:rPr>
              <a:t>mào</a:t>
            </a:r>
            <a:r>
              <a:rPr lang="en-US" altLang="zh-CN" sz="2400" dirty="0">
                <a:solidFill>
                  <a:srgbClr val="0D0D0D"/>
                </a:solidFill>
                <a:latin typeface="楷体" pitchFamily="49" charset="-122"/>
                <a:ea typeface="楷体" pitchFamily="49" charset="-122"/>
              </a:rPr>
              <a:t>)</a:t>
            </a:r>
            <a:endParaRPr lang="zh-CN" altLang="en-US" sz="2400" dirty="0">
              <a:solidFill>
                <a:srgbClr val="0D0D0D"/>
              </a:solidFill>
              <a:latin typeface="楷体" pitchFamily="49" charset="-122"/>
              <a:ea typeface="楷体" pitchFamily="49" charset="-122"/>
            </a:endParaRPr>
          </a:p>
        </p:txBody>
      </p:sp>
      <p:sp>
        <p:nvSpPr>
          <p:cNvPr id="8" name="TextBox 7"/>
          <p:cNvSpPr txBox="1">
            <a:spLocks noChangeArrowheads="1"/>
          </p:cNvSpPr>
          <p:nvPr/>
        </p:nvSpPr>
        <p:spPr bwMode="auto">
          <a:xfrm>
            <a:off x="1403350" y="4010025"/>
            <a:ext cx="5832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000">
                <a:solidFill>
                  <a:srgbClr val="FF0000"/>
                </a:solidFill>
                <a:latin typeface="楷体" pitchFamily="49" charset="-122"/>
                <a:ea typeface="楷体" pitchFamily="49" charset="-122"/>
              </a:rPr>
              <a:t>  【</a:t>
            </a:r>
            <a:r>
              <a:rPr lang="zh-CN" altLang="en-US" sz="2000">
                <a:solidFill>
                  <a:srgbClr val="FF0000"/>
                </a:solidFill>
                <a:latin typeface="楷体" pitchFamily="49" charset="-122"/>
                <a:ea typeface="楷体" pitchFamily="49" charset="-122"/>
              </a:rPr>
              <a:t>解析</a:t>
            </a:r>
            <a:r>
              <a:rPr lang="en-US" altLang="zh-CN" sz="2000">
                <a:solidFill>
                  <a:srgbClr val="FF0000"/>
                </a:solidFill>
                <a:latin typeface="楷体" pitchFamily="49" charset="-122"/>
                <a:ea typeface="楷体" pitchFamily="49" charset="-122"/>
              </a:rPr>
              <a:t>】A.</a:t>
            </a:r>
            <a:r>
              <a:rPr lang="zh-CN" altLang="en-US" sz="2000">
                <a:solidFill>
                  <a:srgbClr val="FF0000"/>
                </a:solidFill>
                <a:latin typeface="楷体" pitchFamily="49" charset="-122"/>
                <a:ea typeface="楷体" pitchFamily="49" charset="-122"/>
              </a:rPr>
              <a:t>涌</a:t>
            </a:r>
            <a:r>
              <a:rPr lang="en-US" altLang="zh-CN" sz="2000">
                <a:solidFill>
                  <a:srgbClr val="FF0000"/>
                </a:solidFill>
                <a:latin typeface="汉语拼音" pitchFamily="34" charset="0"/>
                <a:ea typeface="楷体" pitchFamily="49" charset="-122"/>
              </a:rPr>
              <a:t>yǒng </a:t>
            </a:r>
            <a:r>
              <a:rPr lang="en-US" altLang="zh-CN" sz="2000">
                <a:solidFill>
                  <a:srgbClr val="FF0000"/>
                </a:solidFill>
                <a:latin typeface="楷体" pitchFamily="49" charset="-122"/>
                <a:ea typeface="楷体" pitchFamily="49" charset="-122"/>
              </a:rPr>
              <a:t>  C.</a:t>
            </a:r>
            <a:r>
              <a:rPr lang="zh-CN" altLang="en-US" sz="2000">
                <a:solidFill>
                  <a:srgbClr val="FF0000"/>
                </a:solidFill>
                <a:latin typeface="楷体" pitchFamily="49" charset="-122"/>
                <a:ea typeface="楷体" pitchFamily="49" charset="-122"/>
              </a:rPr>
              <a:t>澹</a:t>
            </a:r>
            <a:r>
              <a:rPr lang="en-US" altLang="zh-CN" sz="2000">
                <a:solidFill>
                  <a:srgbClr val="FF0000"/>
                </a:solidFill>
                <a:latin typeface="汉语拼音" pitchFamily="34" charset="0"/>
                <a:ea typeface="楷体" pitchFamily="49" charset="-122"/>
              </a:rPr>
              <a:t>dàn </a:t>
            </a:r>
            <a:r>
              <a:rPr lang="en-US" altLang="zh-CN" sz="2000">
                <a:solidFill>
                  <a:srgbClr val="FF0000"/>
                </a:solidFill>
                <a:latin typeface="楷体" pitchFamily="49" charset="-122"/>
                <a:ea typeface="楷体" pitchFamily="49" charset="-122"/>
              </a:rPr>
              <a:t>  D.</a:t>
            </a:r>
            <a:r>
              <a:rPr lang="zh-CN" altLang="en-US" sz="2000">
                <a:solidFill>
                  <a:srgbClr val="FF0000"/>
                </a:solidFill>
                <a:latin typeface="楷体" pitchFamily="49" charset="-122"/>
                <a:ea typeface="楷体" pitchFamily="49" charset="-122"/>
              </a:rPr>
              <a:t>峙</a:t>
            </a:r>
            <a:r>
              <a:rPr lang="en-US" altLang="zh-CN" sz="2000">
                <a:solidFill>
                  <a:srgbClr val="FF0000"/>
                </a:solidFill>
                <a:latin typeface="汉语拼音" pitchFamily="34" charset="0"/>
                <a:ea typeface="楷体" pitchFamily="49" charset="-122"/>
              </a:rPr>
              <a:t>zhì</a:t>
            </a:r>
          </a:p>
        </p:txBody>
      </p:sp>
      <p:sp>
        <p:nvSpPr>
          <p:cNvPr id="9" name="TextBox 8"/>
          <p:cNvSpPr txBox="1">
            <a:spLocks noChangeArrowheads="1"/>
          </p:cNvSpPr>
          <p:nvPr/>
        </p:nvSpPr>
        <p:spPr bwMode="auto">
          <a:xfrm>
            <a:off x="6230938" y="985838"/>
            <a:ext cx="3571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sz="2400" dirty="0" smtClean="0">
                <a:solidFill>
                  <a:srgbClr val="FF0000"/>
                </a:solidFill>
                <a:latin typeface="+mn-lt"/>
              </a:rPr>
              <a:t>B</a:t>
            </a:r>
            <a:endParaRPr lang="zh-CN" altLang="en-US" sz="2400" dirty="0" smtClean="0">
              <a:solidFill>
                <a:srgbClr val="FF0000"/>
              </a:solidFill>
              <a:latin typeface="+mn-lt"/>
            </a:endParaRPr>
          </a:p>
        </p:txBody>
      </p:sp>
      <p:sp>
        <p:nvSpPr>
          <p:cNvPr id="79878" name="TextBox 9"/>
          <p:cNvSpPr txBox="1">
            <a:spLocks noChangeArrowheads="1"/>
          </p:cNvSpPr>
          <p:nvPr/>
        </p:nvSpPr>
        <p:spPr bwMode="auto">
          <a:xfrm>
            <a:off x="482600" y="528638"/>
            <a:ext cx="2505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t>一、选择题。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组合 15"/>
          <p:cNvGrpSpPr>
            <a:grpSpLocks/>
          </p:cNvGrpSpPr>
          <p:nvPr/>
        </p:nvGrpSpPr>
        <p:grpSpPr bwMode="auto">
          <a:xfrm>
            <a:off x="34925" y="-20638"/>
            <a:ext cx="2008188" cy="523876"/>
            <a:chOff x="70" y="-63"/>
            <a:chExt cx="3161" cy="824"/>
          </a:xfrm>
        </p:grpSpPr>
        <p:sp>
          <p:nvSpPr>
            <p:cNvPr id="8090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80899" name="矩形 5"/>
          <p:cNvSpPr>
            <a:spLocks noChangeArrowheads="1"/>
          </p:cNvSpPr>
          <p:nvPr/>
        </p:nvSpPr>
        <p:spPr bwMode="auto">
          <a:xfrm>
            <a:off x="323850" y="627063"/>
            <a:ext cx="87122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dirty="0">
                <a:latin typeface="宋体" pitchFamily="2" charset="-122"/>
              </a:rPr>
              <a:t>2.</a:t>
            </a:r>
            <a:r>
              <a:rPr lang="zh-CN" altLang="en-US" sz="2400" b="1" dirty="0" smtClean="0">
                <a:latin typeface="宋体" pitchFamily="2" charset="-122"/>
              </a:rPr>
              <a:t>对诗句“</a:t>
            </a:r>
            <a:r>
              <a:rPr lang="zh-CN" altLang="en-US" sz="2400" b="1" dirty="0">
                <a:latin typeface="宋体" pitchFamily="2" charset="-122"/>
              </a:rPr>
              <a:t>海日生残夜</a:t>
            </a:r>
            <a:r>
              <a:rPr lang="en-US" altLang="zh-CN" sz="2400" b="1" dirty="0">
                <a:latin typeface="宋体" pitchFamily="2" charset="-122"/>
              </a:rPr>
              <a:t>,</a:t>
            </a:r>
            <a:r>
              <a:rPr lang="zh-CN" altLang="en-US" sz="2400" b="1" dirty="0">
                <a:latin typeface="宋体" pitchFamily="2" charset="-122"/>
              </a:rPr>
              <a:t>江春入旧年</a:t>
            </a:r>
            <a:r>
              <a:rPr lang="zh-CN" altLang="en-US" sz="2400" b="1" dirty="0" smtClean="0">
                <a:latin typeface="宋体" pitchFamily="2" charset="-122"/>
              </a:rPr>
              <a:t>”品</a:t>
            </a:r>
            <a:r>
              <a:rPr lang="zh-CN" altLang="en-US" sz="2400" b="1" dirty="0">
                <a:latin typeface="宋体" pitchFamily="2" charset="-122"/>
              </a:rPr>
              <a:t>析有误的一项是</a:t>
            </a:r>
            <a:r>
              <a:rPr lang="en-US" altLang="zh-CN" sz="2400" b="1" dirty="0">
                <a:latin typeface="宋体" pitchFamily="2" charset="-122"/>
              </a:rPr>
              <a:t>(</a:t>
            </a:r>
            <a:r>
              <a:rPr lang="zh-CN" altLang="en-US" sz="2400" b="1" dirty="0">
                <a:latin typeface="宋体" pitchFamily="2" charset="-122"/>
              </a:rPr>
              <a:t>　　</a:t>
            </a:r>
            <a:r>
              <a:rPr lang="en-US" altLang="zh-CN" sz="2400" b="1" dirty="0">
                <a:latin typeface="宋体" pitchFamily="2" charset="-122"/>
              </a:rPr>
              <a:t>)</a:t>
            </a:r>
            <a:endParaRPr lang="zh-CN" altLang="en-US" sz="2400" b="1" dirty="0">
              <a:latin typeface="宋体" pitchFamily="2" charset="-122"/>
            </a:endParaRPr>
          </a:p>
          <a:p>
            <a:pPr>
              <a:lnSpc>
                <a:spcPct val="150000"/>
              </a:lnSpc>
            </a:pPr>
            <a:r>
              <a:rPr lang="en-US" altLang="zh-CN" sz="2000" b="1" dirty="0">
                <a:latin typeface="楷体" pitchFamily="49" charset="-122"/>
                <a:ea typeface="楷体" pitchFamily="49" charset="-122"/>
              </a:rPr>
              <a:t>A.</a:t>
            </a:r>
            <a:r>
              <a:rPr lang="zh-CN" altLang="en-US" sz="2000" b="1" dirty="0">
                <a:latin typeface="楷体" pitchFamily="49" charset="-122"/>
                <a:ea typeface="楷体" pitchFamily="49" charset="-122"/>
              </a:rPr>
              <a:t>第一句诗的意思是当残夜还未消退之时</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一轮红日已从海上升起。</a:t>
            </a:r>
          </a:p>
          <a:p>
            <a:pPr>
              <a:lnSpc>
                <a:spcPct val="150000"/>
              </a:lnSpc>
            </a:pPr>
            <a:r>
              <a:rPr lang="en-US" altLang="zh-CN" sz="2000" b="1" dirty="0">
                <a:latin typeface="楷体" pitchFamily="49" charset="-122"/>
                <a:ea typeface="楷体" pitchFamily="49" charset="-122"/>
              </a:rPr>
              <a:t>B.</a:t>
            </a:r>
            <a:r>
              <a:rPr lang="zh-CN" altLang="en-US" sz="2000" b="1" dirty="0">
                <a:latin typeface="楷体" pitchFamily="49" charset="-122"/>
                <a:ea typeface="楷体" pitchFamily="49" charset="-122"/>
              </a:rPr>
              <a:t>第二句诗的意思是旧年的春景生机盎然</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令人难以忘怀。</a:t>
            </a:r>
          </a:p>
          <a:p>
            <a:pPr>
              <a:lnSpc>
                <a:spcPct val="150000"/>
              </a:lnSpc>
            </a:pPr>
            <a:r>
              <a:rPr lang="en-US" altLang="zh-CN" sz="2000" b="1" dirty="0">
                <a:latin typeface="楷体" pitchFamily="49" charset="-122"/>
                <a:ea typeface="楷体" pitchFamily="49" charset="-122"/>
              </a:rPr>
              <a:t>C.</a:t>
            </a:r>
            <a:r>
              <a:rPr lang="zh-CN" altLang="en-US" sz="2000" b="1" dirty="0">
                <a:latin typeface="楷体" pitchFamily="49" charset="-122"/>
                <a:ea typeface="楷体" pitchFamily="49" charset="-122"/>
              </a:rPr>
              <a:t>“日生残夜”“春入旧年”都表示时序匆匆交替</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怎能不叫身在异乡的诗人生出思乡之情</a:t>
            </a:r>
            <a:r>
              <a:rPr lang="en-US" altLang="zh-CN" sz="2000" b="1" dirty="0">
                <a:latin typeface="楷体" pitchFamily="49" charset="-122"/>
                <a:ea typeface="楷体" pitchFamily="49" charset="-122"/>
              </a:rPr>
              <a:t>?</a:t>
            </a:r>
            <a:endParaRPr lang="zh-CN" altLang="en-US" sz="2000" b="1" dirty="0">
              <a:latin typeface="楷体" pitchFamily="49" charset="-122"/>
              <a:ea typeface="楷体" pitchFamily="49" charset="-122"/>
            </a:endParaRPr>
          </a:p>
          <a:p>
            <a:pPr>
              <a:lnSpc>
                <a:spcPct val="150000"/>
              </a:lnSpc>
            </a:pPr>
            <a:r>
              <a:rPr lang="en-US" altLang="zh-CN" sz="2000" b="1" dirty="0">
                <a:latin typeface="楷体" pitchFamily="49" charset="-122"/>
                <a:ea typeface="楷体" pitchFamily="49" charset="-122"/>
              </a:rPr>
              <a:t>D.</a:t>
            </a:r>
            <a:r>
              <a:rPr lang="zh-CN" altLang="en-US" sz="2000" b="1" dirty="0">
                <a:latin typeface="楷体" pitchFamily="49" charset="-122"/>
                <a:ea typeface="楷体" pitchFamily="49" charset="-122"/>
              </a:rPr>
              <a:t>诗人将“日”与“春”作为新生的美好事物的象征</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表现出了生活哲理</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给人以乐观、积极、向上的鼓舞力量。</a:t>
            </a:r>
          </a:p>
        </p:txBody>
      </p:sp>
      <p:sp>
        <p:nvSpPr>
          <p:cNvPr id="7" name="矩形 6"/>
          <p:cNvSpPr>
            <a:spLocks noChangeArrowheads="1"/>
          </p:cNvSpPr>
          <p:nvPr/>
        </p:nvSpPr>
        <p:spPr bwMode="auto">
          <a:xfrm>
            <a:off x="231539" y="4227934"/>
            <a:ext cx="86416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b="1" dirty="0">
                <a:solidFill>
                  <a:srgbClr val="FF0000"/>
                </a:solidFill>
                <a:latin typeface="楷体" pitchFamily="49" charset="-122"/>
                <a:ea typeface="楷体" pitchFamily="49" charset="-122"/>
              </a:rPr>
              <a:t>【</a:t>
            </a:r>
            <a:r>
              <a:rPr lang="zh-CN" altLang="en-US" b="1" dirty="0">
                <a:solidFill>
                  <a:srgbClr val="FF0000"/>
                </a:solidFill>
                <a:latin typeface="楷体" pitchFamily="49" charset="-122"/>
                <a:ea typeface="楷体" pitchFamily="49" charset="-122"/>
              </a:rPr>
              <a:t>解析</a:t>
            </a:r>
            <a:r>
              <a:rPr lang="en-US" altLang="zh-CN" b="1" dirty="0">
                <a:solidFill>
                  <a:srgbClr val="FF0000"/>
                </a:solidFill>
                <a:latin typeface="楷体" pitchFamily="49" charset="-122"/>
                <a:ea typeface="楷体" pitchFamily="49" charset="-122"/>
              </a:rPr>
              <a:t>】</a:t>
            </a:r>
            <a:r>
              <a:rPr lang="zh-CN" altLang="en-US" b="1" dirty="0">
                <a:solidFill>
                  <a:srgbClr val="FF0000"/>
                </a:solidFill>
                <a:latin typeface="楷体" pitchFamily="49" charset="-122"/>
                <a:ea typeface="楷体" pitchFamily="49" charset="-122"/>
              </a:rPr>
              <a:t>第二句诗的意思是江上春早</a:t>
            </a:r>
            <a:r>
              <a:rPr lang="en-US" altLang="zh-CN" b="1" dirty="0">
                <a:solidFill>
                  <a:srgbClr val="FF0000"/>
                </a:solidFill>
                <a:latin typeface="楷体" pitchFamily="49" charset="-122"/>
                <a:ea typeface="楷体" pitchFamily="49" charset="-122"/>
              </a:rPr>
              <a:t>,</a:t>
            </a:r>
            <a:r>
              <a:rPr lang="zh-CN" altLang="en-US" b="1" dirty="0">
                <a:solidFill>
                  <a:srgbClr val="FF0000"/>
                </a:solidFill>
                <a:latin typeface="楷体" pitchFamily="49" charset="-122"/>
                <a:ea typeface="楷体" pitchFamily="49" charset="-122"/>
              </a:rPr>
              <a:t>旧年尚未逝去</a:t>
            </a:r>
            <a:r>
              <a:rPr lang="en-US" altLang="zh-CN" b="1" dirty="0">
                <a:solidFill>
                  <a:srgbClr val="FF0000"/>
                </a:solidFill>
                <a:latin typeface="楷体" pitchFamily="49" charset="-122"/>
                <a:ea typeface="楷体" pitchFamily="49" charset="-122"/>
              </a:rPr>
              <a:t>,</a:t>
            </a:r>
            <a:r>
              <a:rPr lang="zh-CN" altLang="en-US" b="1" dirty="0">
                <a:solidFill>
                  <a:srgbClr val="FF0000"/>
                </a:solidFill>
                <a:latin typeface="楷体" pitchFamily="49" charset="-122"/>
                <a:ea typeface="楷体" pitchFamily="49" charset="-122"/>
              </a:rPr>
              <a:t>江面上已散发出春天的气息。</a:t>
            </a:r>
          </a:p>
        </p:txBody>
      </p:sp>
      <p:sp>
        <p:nvSpPr>
          <p:cNvPr id="8" name="矩形 7"/>
          <p:cNvSpPr>
            <a:spLocks noChangeArrowheads="1"/>
          </p:cNvSpPr>
          <p:nvPr/>
        </p:nvSpPr>
        <p:spPr bwMode="auto">
          <a:xfrm>
            <a:off x="8137525" y="741363"/>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sz="2400" smtClean="0">
                <a:solidFill>
                  <a:srgbClr val="FF0000"/>
                </a:solidFill>
                <a:latin typeface="+mn-lt"/>
              </a:rPr>
              <a:t> B</a:t>
            </a:r>
            <a:endParaRPr lang="zh-CN" altLang="en-US" sz="2400" smtClean="0">
              <a:solidFill>
                <a:srgbClr val="FF0000"/>
              </a:solidFill>
              <a:latin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矩形 1"/>
          <p:cNvSpPr>
            <a:spLocks noChangeArrowheads="1"/>
          </p:cNvSpPr>
          <p:nvPr/>
        </p:nvSpPr>
        <p:spPr bwMode="auto">
          <a:xfrm>
            <a:off x="285750" y="555625"/>
            <a:ext cx="8643938"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b="1" dirty="0">
                <a:latin typeface="宋体" pitchFamily="2" charset="-122"/>
              </a:rPr>
              <a:t>3.</a:t>
            </a:r>
            <a:r>
              <a:rPr lang="zh-CN" altLang="en-US" sz="2400" b="1" dirty="0">
                <a:latin typeface="宋体" pitchFamily="2" charset="-122"/>
              </a:rPr>
              <a:t>对</a:t>
            </a:r>
            <a:r>
              <a:rPr lang="en-US" altLang="zh-CN" sz="2400" b="1" dirty="0">
                <a:latin typeface="宋体" pitchFamily="2" charset="-122"/>
              </a:rPr>
              <a:t>《</a:t>
            </a:r>
            <a:r>
              <a:rPr lang="zh-CN" altLang="en-US" sz="2400" b="1" dirty="0">
                <a:latin typeface="宋体" pitchFamily="2" charset="-122"/>
              </a:rPr>
              <a:t>天净沙</a:t>
            </a:r>
            <a:r>
              <a:rPr lang="en-US" altLang="zh-CN" sz="2400" b="1" dirty="0">
                <a:latin typeface="宋体" pitchFamily="2" charset="-122"/>
              </a:rPr>
              <a:t>·</a:t>
            </a:r>
            <a:r>
              <a:rPr lang="zh-CN" altLang="en-US" sz="2400" b="1" dirty="0">
                <a:latin typeface="宋体" pitchFamily="2" charset="-122"/>
              </a:rPr>
              <a:t>秋思</a:t>
            </a:r>
            <a:r>
              <a:rPr lang="en-US" altLang="zh-CN" sz="2400" b="1" dirty="0">
                <a:latin typeface="宋体" pitchFamily="2" charset="-122"/>
              </a:rPr>
              <a:t>》</a:t>
            </a:r>
            <a:r>
              <a:rPr lang="zh-CN" altLang="en-US" sz="2400" b="1" dirty="0">
                <a:latin typeface="宋体" pitchFamily="2" charset="-122"/>
              </a:rPr>
              <a:t>赏析不恰当的一项是</a:t>
            </a:r>
            <a:r>
              <a:rPr lang="en-US" altLang="zh-CN" sz="2400" b="1" dirty="0">
                <a:latin typeface="宋体" pitchFamily="2" charset="-122"/>
              </a:rPr>
              <a:t>(</a:t>
            </a:r>
            <a:r>
              <a:rPr lang="zh-CN" altLang="en-US" sz="2400" b="1" dirty="0">
                <a:latin typeface="宋体" pitchFamily="2" charset="-122"/>
              </a:rPr>
              <a:t>　　</a:t>
            </a:r>
            <a:r>
              <a:rPr lang="en-US" altLang="zh-CN" sz="2400" b="1" dirty="0">
                <a:latin typeface="宋体" pitchFamily="2" charset="-122"/>
              </a:rPr>
              <a:t>)</a:t>
            </a:r>
            <a:endParaRPr lang="zh-CN" altLang="en-US" sz="2400" b="1" dirty="0">
              <a:latin typeface="宋体" pitchFamily="2" charset="-122"/>
            </a:endParaRPr>
          </a:p>
          <a:p>
            <a:pPr>
              <a:lnSpc>
                <a:spcPct val="125000"/>
              </a:lnSpc>
            </a:pPr>
            <a:r>
              <a:rPr lang="en-US" altLang="zh-CN" sz="2000" b="1" dirty="0">
                <a:latin typeface="楷体" pitchFamily="49" charset="-122"/>
                <a:ea typeface="楷体" pitchFamily="49" charset="-122"/>
              </a:rPr>
              <a:t>A.</a:t>
            </a:r>
            <a:r>
              <a:rPr lang="zh-CN" altLang="en-US" sz="2000" b="1" dirty="0">
                <a:latin typeface="楷体" pitchFamily="49" charset="-122"/>
                <a:ea typeface="楷体" pitchFamily="49" charset="-122"/>
              </a:rPr>
              <a:t>前三句</a:t>
            </a:r>
            <a:r>
              <a:rPr lang="en-US" altLang="zh-CN" sz="2000" b="1" dirty="0">
                <a:latin typeface="楷体" pitchFamily="49" charset="-122"/>
                <a:ea typeface="楷体" pitchFamily="49" charset="-122"/>
              </a:rPr>
              <a:t>18</a:t>
            </a:r>
            <a:r>
              <a:rPr lang="zh-CN" altLang="en-US" sz="2000" b="1" dirty="0">
                <a:latin typeface="楷体" pitchFamily="49" charset="-122"/>
                <a:ea typeface="楷体" pitchFamily="49" charset="-122"/>
              </a:rPr>
              <a:t>个字</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写了九种景物</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有静有动</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有声有色</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而加在名词前的定语则体现了诗人对那些景物的独特感受。</a:t>
            </a:r>
          </a:p>
          <a:p>
            <a:pPr>
              <a:lnSpc>
                <a:spcPct val="125000"/>
              </a:lnSpc>
            </a:pPr>
            <a:r>
              <a:rPr lang="en-US" altLang="zh-CN" sz="2000" b="1" dirty="0">
                <a:latin typeface="楷体" pitchFamily="49" charset="-122"/>
                <a:ea typeface="楷体" pitchFamily="49" charset="-122"/>
              </a:rPr>
              <a:t>B.</a:t>
            </a:r>
            <a:r>
              <a:rPr lang="zh-CN" altLang="en-US" sz="2000" b="1" dirty="0">
                <a:latin typeface="楷体" pitchFamily="49" charset="-122"/>
                <a:ea typeface="楷体" pitchFamily="49" charset="-122"/>
              </a:rPr>
              <a:t>这首小令</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写景由近及远</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感情抒发由浅入深</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开头一句“枯藤老树昏鸦”是诗眼。</a:t>
            </a:r>
          </a:p>
          <a:p>
            <a:pPr>
              <a:lnSpc>
                <a:spcPct val="125000"/>
              </a:lnSpc>
            </a:pPr>
            <a:r>
              <a:rPr lang="en-US" altLang="zh-CN" sz="2000" b="1" dirty="0">
                <a:latin typeface="楷体" pitchFamily="49" charset="-122"/>
                <a:ea typeface="楷体" pitchFamily="49" charset="-122"/>
              </a:rPr>
              <a:t>C.</a:t>
            </a:r>
            <a:r>
              <a:rPr lang="zh-CN" altLang="en-US" sz="2000" b="1" dirty="0">
                <a:latin typeface="楷体" pitchFamily="49" charset="-122"/>
                <a:ea typeface="楷体" pitchFamily="49" charset="-122"/>
              </a:rPr>
              <a:t>这是一幅秋景图</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又是一幅绝妙的秋思图。图中有景有人</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人和景都是经过作者精心选择的</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最能表现“秋思”。</a:t>
            </a:r>
          </a:p>
          <a:p>
            <a:pPr>
              <a:lnSpc>
                <a:spcPct val="125000"/>
              </a:lnSpc>
            </a:pPr>
            <a:r>
              <a:rPr lang="en-US" altLang="zh-CN" sz="2000" b="1" dirty="0">
                <a:latin typeface="楷体" pitchFamily="49" charset="-122"/>
                <a:ea typeface="楷体" pitchFamily="49" charset="-122"/>
              </a:rPr>
              <a:t>D.</a:t>
            </a:r>
            <a:r>
              <a:rPr lang="zh-CN" altLang="en-US" sz="2000" b="1" dirty="0">
                <a:latin typeface="楷体" pitchFamily="49" charset="-122"/>
                <a:ea typeface="楷体" pitchFamily="49" charset="-122"/>
              </a:rPr>
              <a:t>这首小令用极有限的字句</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塑造了极丰富的意象</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人与物结合</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情与景交融</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有一种动人心魄的力量。</a:t>
            </a:r>
          </a:p>
        </p:txBody>
      </p:sp>
      <p:grpSp>
        <p:nvGrpSpPr>
          <p:cNvPr id="81923" name="组合 15"/>
          <p:cNvGrpSpPr>
            <a:grpSpLocks/>
          </p:cNvGrpSpPr>
          <p:nvPr/>
        </p:nvGrpSpPr>
        <p:grpSpPr bwMode="auto">
          <a:xfrm>
            <a:off x="34925" y="-20638"/>
            <a:ext cx="2008188" cy="523876"/>
            <a:chOff x="70" y="-63"/>
            <a:chExt cx="3161" cy="824"/>
          </a:xfrm>
        </p:grpSpPr>
        <p:sp>
          <p:nvSpPr>
            <p:cNvPr id="8192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8" name="矩形 7"/>
          <p:cNvSpPr>
            <a:spLocks noChangeArrowheads="1"/>
          </p:cNvSpPr>
          <p:nvPr/>
        </p:nvSpPr>
        <p:spPr bwMode="auto">
          <a:xfrm>
            <a:off x="6443663" y="654050"/>
            <a:ext cx="466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sz="2400" dirty="0" smtClean="0">
                <a:solidFill>
                  <a:srgbClr val="FF0000"/>
                </a:solidFill>
                <a:latin typeface="+mn-lt"/>
              </a:rPr>
              <a:t> B</a:t>
            </a:r>
            <a:endParaRPr lang="zh-CN" altLang="en-US" sz="2400" dirty="0" smtClean="0">
              <a:solidFill>
                <a:srgbClr val="FF0000"/>
              </a:solidFill>
              <a:latin typeface="+mn-lt"/>
            </a:endParaRPr>
          </a:p>
        </p:txBody>
      </p:sp>
      <p:sp>
        <p:nvSpPr>
          <p:cNvPr id="9" name="矩形 8"/>
          <p:cNvSpPr>
            <a:spLocks noChangeArrowheads="1"/>
          </p:cNvSpPr>
          <p:nvPr/>
        </p:nvSpPr>
        <p:spPr bwMode="auto">
          <a:xfrm>
            <a:off x="1033463" y="4279900"/>
            <a:ext cx="56435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b="1" dirty="0">
                <a:solidFill>
                  <a:srgbClr val="FF0000"/>
                </a:solidFill>
                <a:latin typeface="楷体" pitchFamily="49" charset="-122"/>
                <a:ea typeface="楷体" pitchFamily="49" charset="-122"/>
              </a:rPr>
              <a:t>【</a:t>
            </a:r>
            <a:r>
              <a:rPr lang="zh-CN" altLang="en-US" b="1" dirty="0">
                <a:solidFill>
                  <a:srgbClr val="FF0000"/>
                </a:solidFill>
                <a:latin typeface="楷体" pitchFamily="49" charset="-122"/>
                <a:ea typeface="楷体" pitchFamily="49" charset="-122"/>
              </a:rPr>
              <a:t>解析</a:t>
            </a:r>
            <a:r>
              <a:rPr lang="en-US" altLang="zh-CN" b="1" dirty="0">
                <a:solidFill>
                  <a:srgbClr val="FF0000"/>
                </a:solidFill>
                <a:latin typeface="楷体" pitchFamily="49" charset="-122"/>
                <a:ea typeface="楷体" pitchFamily="49" charset="-122"/>
              </a:rPr>
              <a:t>】</a:t>
            </a:r>
            <a:r>
              <a:rPr lang="zh-CN" altLang="en-US" b="1" dirty="0">
                <a:solidFill>
                  <a:srgbClr val="FF0000"/>
                </a:solidFill>
                <a:latin typeface="楷体" pitchFamily="49" charset="-122"/>
                <a:ea typeface="楷体" pitchFamily="49" charset="-122"/>
              </a:rPr>
              <a:t>诗眼是“夕阳西下</a:t>
            </a:r>
            <a:r>
              <a:rPr lang="en-US" altLang="zh-CN" b="1" dirty="0">
                <a:solidFill>
                  <a:srgbClr val="FF0000"/>
                </a:solidFill>
                <a:latin typeface="楷体" pitchFamily="49" charset="-122"/>
                <a:ea typeface="楷体" pitchFamily="49" charset="-122"/>
              </a:rPr>
              <a:t>,</a:t>
            </a:r>
            <a:r>
              <a:rPr lang="zh-CN" altLang="en-US" b="1" dirty="0">
                <a:solidFill>
                  <a:srgbClr val="FF0000"/>
                </a:solidFill>
                <a:latin typeface="楷体" pitchFamily="49" charset="-122"/>
                <a:ea typeface="楷体" pitchFamily="49" charset="-122"/>
              </a:rPr>
              <a:t>断肠人在天涯”。</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组合 15"/>
          <p:cNvGrpSpPr>
            <a:grpSpLocks/>
          </p:cNvGrpSpPr>
          <p:nvPr/>
        </p:nvGrpSpPr>
        <p:grpSpPr bwMode="auto">
          <a:xfrm>
            <a:off x="34925" y="-20638"/>
            <a:ext cx="2008188" cy="523876"/>
            <a:chOff x="70" y="-63"/>
            <a:chExt cx="3161" cy="824"/>
          </a:xfrm>
        </p:grpSpPr>
        <p:sp>
          <p:nvSpPr>
            <p:cNvPr id="8296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4" name="TextBox 13"/>
          <p:cNvSpPr txBox="1"/>
          <p:nvPr/>
        </p:nvSpPr>
        <p:spPr>
          <a:xfrm>
            <a:off x="500063" y="1143000"/>
            <a:ext cx="8501062" cy="2862263"/>
          </a:xfrm>
          <a:prstGeom prst="rect">
            <a:avLst/>
          </a:prstGeom>
          <a:noFill/>
        </p:spPr>
        <p:txBody>
          <a:bodyPr>
            <a:spAutoFit/>
          </a:bodyPr>
          <a:lstStyle/>
          <a:p>
            <a:pPr>
              <a:lnSpc>
                <a:spcPct val="150000"/>
              </a:lnSpc>
              <a:defRPr/>
            </a:pPr>
            <a:r>
              <a:rPr lang="en-US" altLang="zh-CN" sz="2000" dirty="0">
                <a:solidFill>
                  <a:schemeClr val="tx1">
                    <a:lumMod val="95000"/>
                    <a:lumOff val="5000"/>
                  </a:schemeClr>
                </a:solidFill>
                <a:latin typeface="楷体" panose="02010609060101010101" pitchFamily="49" charset="-122"/>
                <a:ea typeface="楷体" panose="02010609060101010101" pitchFamily="49" charset="-122"/>
              </a:rPr>
              <a:t>1.《</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观沧海</a:t>
            </a:r>
            <a:r>
              <a:rPr lang="en-US" altLang="zh-CN" sz="2000"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的作者是</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，字孟德</a:t>
            </a:r>
            <a:r>
              <a:rPr lang="zh-CN" altLang="en-US" sz="2000" dirty="0">
                <a:latin typeface="楷体" panose="02010609060101010101" pitchFamily="49" charset="-122"/>
                <a:ea typeface="楷体" panose="02010609060101010101" pitchFamily="49" charset="-122"/>
              </a:rPr>
              <a:t>，</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smtClean="0">
                <a:solidFill>
                  <a:schemeClr val="tx1">
                    <a:lumMod val="95000"/>
                    <a:lumOff val="5000"/>
                  </a:schemeClr>
                </a:solidFill>
                <a:latin typeface="楷体" panose="02010609060101010101" pitchFamily="49" charset="-122"/>
                <a:ea typeface="楷体" panose="02010609060101010101" pitchFamily="49" charset="-122"/>
              </a:rPr>
              <a:t>末 </a:t>
            </a:r>
            <a:r>
              <a:rPr lang="zh-CN" altLang="en-US" sz="2000" u="sng" dirty="0" smtClean="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家、</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家、诗人。他的诗以</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见称。</a:t>
            </a:r>
            <a:endParaRPr lang="en-US" altLang="zh-CN" sz="2000" dirty="0">
              <a:solidFill>
                <a:schemeClr val="tx1">
                  <a:lumMod val="95000"/>
                  <a:lumOff val="5000"/>
                </a:schemeClr>
              </a:solidFill>
              <a:latin typeface="楷体" panose="02010609060101010101" pitchFamily="49" charset="-122"/>
              <a:ea typeface="楷体" panose="02010609060101010101" pitchFamily="49" charset="-122"/>
            </a:endParaRPr>
          </a:p>
          <a:p>
            <a:pPr>
              <a:lnSpc>
                <a:spcPct val="150000"/>
              </a:lnSpc>
              <a:defRPr/>
            </a:pPr>
            <a:r>
              <a:rPr lang="en-US" altLang="zh-CN" sz="2000" dirty="0">
                <a:solidFill>
                  <a:schemeClr val="tx1">
                    <a:lumMod val="95000"/>
                    <a:lumOff val="5000"/>
                  </a:schemeClr>
                </a:solidFill>
                <a:latin typeface="楷体" panose="02010609060101010101" pitchFamily="49" charset="-122"/>
                <a:ea typeface="楷体" panose="02010609060101010101" pitchFamily="49" charset="-122"/>
              </a:rPr>
              <a:t>2.《</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天净沙</a:t>
            </a:r>
            <a:r>
              <a:rPr lang="en-US" altLang="zh-CN" sz="2000" dirty="0">
                <a:latin typeface="楷体" panose="02010609060101010101" pitchFamily="49" charset="-122"/>
                <a:ea typeface="楷体" panose="02010609060101010101" pitchFamily="49" charset="-122"/>
              </a:rPr>
              <a:t>·</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秋思</a:t>
            </a:r>
            <a:r>
              <a:rPr lang="en-US" altLang="zh-CN" sz="2000"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作者</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，是</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代著名 </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作家。</a:t>
            </a:r>
            <a:endParaRPr lang="en-US" altLang="zh-CN" sz="2000" dirty="0">
              <a:solidFill>
                <a:schemeClr val="tx1">
                  <a:lumMod val="95000"/>
                  <a:lumOff val="5000"/>
                </a:schemeClr>
              </a:solidFill>
              <a:latin typeface="楷体" panose="02010609060101010101" pitchFamily="49" charset="-122"/>
              <a:ea typeface="楷体" panose="02010609060101010101" pitchFamily="49" charset="-122"/>
            </a:endParaRPr>
          </a:p>
          <a:p>
            <a:pPr>
              <a:lnSpc>
                <a:spcPct val="150000"/>
              </a:lnSpc>
              <a:defRPr/>
            </a:pPr>
            <a:r>
              <a:rPr lang="en-US" altLang="zh-CN" sz="2000" dirty="0">
                <a:solidFill>
                  <a:schemeClr val="tx1">
                    <a:lumMod val="95000"/>
                    <a:lumOff val="5000"/>
                  </a:schemeClr>
                </a:solidFill>
                <a:latin typeface="楷体" panose="02010609060101010101" pitchFamily="49" charset="-122"/>
                <a:ea typeface="楷体" panose="02010609060101010101" pitchFamily="49" charset="-122"/>
              </a:rPr>
              <a:t>3.《</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次北固山下</a:t>
            </a:r>
            <a:r>
              <a:rPr lang="en-US" altLang="zh-CN" sz="2000"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这首诗作者是</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 ，是 </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代诗人。</a:t>
            </a:r>
            <a:endParaRPr lang="en-US" altLang="zh-CN" sz="2000" dirty="0">
              <a:solidFill>
                <a:schemeClr val="tx1">
                  <a:lumMod val="95000"/>
                  <a:lumOff val="5000"/>
                </a:schemeClr>
              </a:solidFill>
              <a:latin typeface="楷体" panose="02010609060101010101" pitchFamily="49" charset="-122"/>
              <a:ea typeface="楷体" panose="02010609060101010101" pitchFamily="49" charset="-122"/>
            </a:endParaRPr>
          </a:p>
          <a:p>
            <a:pPr>
              <a:lnSpc>
                <a:spcPct val="150000"/>
              </a:lnSpc>
              <a:defRPr/>
            </a:pPr>
            <a:r>
              <a:rPr lang="en-US" altLang="zh-CN" sz="2000" dirty="0">
                <a:solidFill>
                  <a:schemeClr val="tx1">
                    <a:lumMod val="95000"/>
                    <a:lumOff val="5000"/>
                  </a:schemeClr>
                </a:solidFill>
                <a:latin typeface="楷体" panose="02010609060101010101" pitchFamily="49" charset="-122"/>
                <a:ea typeface="楷体" panose="02010609060101010101" pitchFamily="49" charset="-122"/>
              </a:rPr>
              <a:t>4.</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李白，字太白，号 </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代浪漫主义诗人，有</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之称。他与</a:t>
            </a:r>
            <a:r>
              <a:rPr lang="zh-CN" altLang="en-US" sz="2000" u="sng" dirty="0">
                <a:solidFill>
                  <a:schemeClr val="tx1">
                    <a:lumMod val="95000"/>
                    <a:lumOff val="5000"/>
                  </a:schemeClr>
                </a:solidFill>
                <a:latin typeface="楷体" panose="02010609060101010101" pitchFamily="49" charset="-122"/>
                <a:ea typeface="楷体" panose="02010609060101010101" pitchFamily="49" charset="-122"/>
              </a:rPr>
              <a:t>       </a:t>
            </a:r>
            <a:r>
              <a:rPr lang="zh-CN" altLang="en-US" sz="2000" dirty="0">
                <a:solidFill>
                  <a:schemeClr val="tx1">
                    <a:lumMod val="95000"/>
                    <a:lumOff val="5000"/>
                  </a:schemeClr>
                </a:solidFill>
                <a:latin typeface="楷体" panose="02010609060101010101" pitchFamily="49" charset="-122"/>
                <a:ea typeface="楷体" panose="02010609060101010101" pitchFamily="49" charset="-122"/>
              </a:rPr>
              <a:t>并称为“李杜”。</a:t>
            </a:r>
          </a:p>
        </p:txBody>
      </p:sp>
      <p:sp>
        <p:nvSpPr>
          <p:cNvPr id="15" name="矩形 14"/>
          <p:cNvSpPr>
            <a:spLocks noChangeArrowheads="1"/>
          </p:cNvSpPr>
          <p:nvPr/>
        </p:nvSpPr>
        <p:spPr bwMode="auto">
          <a:xfrm>
            <a:off x="3238500" y="1203325"/>
            <a:ext cx="696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曹操</a:t>
            </a:r>
          </a:p>
        </p:txBody>
      </p:sp>
      <p:sp>
        <p:nvSpPr>
          <p:cNvPr id="16" name="矩形 15"/>
          <p:cNvSpPr>
            <a:spLocks noChangeArrowheads="1"/>
          </p:cNvSpPr>
          <p:nvPr/>
        </p:nvSpPr>
        <p:spPr bwMode="auto">
          <a:xfrm>
            <a:off x="5432425" y="1203325"/>
            <a:ext cx="696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东汉</a:t>
            </a:r>
          </a:p>
        </p:txBody>
      </p:sp>
      <p:sp>
        <p:nvSpPr>
          <p:cNvPr id="17" name="矩形 16"/>
          <p:cNvSpPr>
            <a:spLocks noChangeArrowheads="1"/>
          </p:cNvSpPr>
          <p:nvPr/>
        </p:nvSpPr>
        <p:spPr bwMode="auto">
          <a:xfrm>
            <a:off x="6588125" y="1203325"/>
            <a:ext cx="696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政治</a:t>
            </a:r>
          </a:p>
        </p:txBody>
      </p:sp>
      <p:sp>
        <p:nvSpPr>
          <p:cNvPr id="20" name="矩形 19"/>
          <p:cNvSpPr>
            <a:spLocks noChangeArrowheads="1"/>
          </p:cNvSpPr>
          <p:nvPr/>
        </p:nvSpPr>
        <p:spPr bwMode="auto">
          <a:xfrm>
            <a:off x="7667625" y="121761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a:solidFill>
                  <a:srgbClr val="FF0000"/>
                </a:solidFill>
                <a:latin typeface="楷体" pitchFamily="49" charset="-122"/>
                <a:ea typeface="楷体" pitchFamily="49" charset="-122"/>
              </a:rPr>
              <a:t>军事</a:t>
            </a:r>
          </a:p>
        </p:txBody>
      </p:sp>
      <p:sp>
        <p:nvSpPr>
          <p:cNvPr id="21" name="矩形 20"/>
          <p:cNvSpPr>
            <a:spLocks noChangeArrowheads="1"/>
          </p:cNvSpPr>
          <p:nvPr/>
        </p:nvSpPr>
        <p:spPr bwMode="auto">
          <a:xfrm>
            <a:off x="2692400" y="1635125"/>
            <a:ext cx="1346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慷慨悲壮 </a:t>
            </a:r>
          </a:p>
        </p:txBody>
      </p:sp>
      <p:sp>
        <p:nvSpPr>
          <p:cNvPr id="22" name="矩形 21"/>
          <p:cNvSpPr>
            <a:spLocks noChangeArrowheads="1"/>
          </p:cNvSpPr>
          <p:nvPr/>
        </p:nvSpPr>
        <p:spPr bwMode="auto">
          <a:xfrm>
            <a:off x="3238500" y="2128838"/>
            <a:ext cx="954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马致远</a:t>
            </a:r>
          </a:p>
        </p:txBody>
      </p:sp>
      <p:sp>
        <p:nvSpPr>
          <p:cNvPr id="23" name="矩形 22"/>
          <p:cNvSpPr>
            <a:spLocks noChangeArrowheads="1"/>
          </p:cNvSpPr>
          <p:nvPr/>
        </p:nvSpPr>
        <p:spPr bwMode="auto">
          <a:xfrm>
            <a:off x="4541838" y="2127250"/>
            <a:ext cx="415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元</a:t>
            </a:r>
          </a:p>
        </p:txBody>
      </p:sp>
      <p:sp>
        <p:nvSpPr>
          <p:cNvPr id="24" name="矩形 23"/>
          <p:cNvSpPr>
            <a:spLocks noChangeArrowheads="1"/>
          </p:cNvSpPr>
          <p:nvPr/>
        </p:nvSpPr>
        <p:spPr bwMode="auto">
          <a:xfrm>
            <a:off x="5724525" y="2127250"/>
            <a:ext cx="696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戏曲</a:t>
            </a:r>
          </a:p>
        </p:txBody>
      </p:sp>
      <p:sp>
        <p:nvSpPr>
          <p:cNvPr id="25" name="矩形 24"/>
          <p:cNvSpPr>
            <a:spLocks noChangeArrowheads="1"/>
          </p:cNvSpPr>
          <p:nvPr/>
        </p:nvSpPr>
        <p:spPr bwMode="auto">
          <a:xfrm>
            <a:off x="4140200" y="2532063"/>
            <a:ext cx="696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王湾</a:t>
            </a:r>
          </a:p>
        </p:txBody>
      </p:sp>
      <p:sp>
        <p:nvSpPr>
          <p:cNvPr id="26" name="矩形 25"/>
          <p:cNvSpPr>
            <a:spLocks noChangeArrowheads="1"/>
          </p:cNvSpPr>
          <p:nvPr/>
        </p:nvSpPr>
        <p:spPr bwMode="auto">
          <a:xfrm>
            <a:off x="5724525" y="25717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唐</a:t>
            </a:r>
          </a:p>
        </p:txBody>
      </p:sp>
      <p:sp>
        <p:nvSpPr>
          <p:cNvPr id="27" name="矩形 26"/>
          <p:cNvSpPr>
            <a:spLocks noChangeArrowheads="1"/>
          </p:cNvSpPr>
          <p:nvPr/>
        </p:nvSpPr>
        <p:spPr bwMode="auto">
          <a:xfrm>
            <a:off x="2843213" y="3035300"/>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青莲居士</a:t>
            </a:r>
          </a:p>
        </p:txBody>
      </p:sp>
      <p:sp>
        <p:nvSpPr>
          <p:cNvPr id="28" name="矩形 27"/>
          <p:cNvSpPr>
            <a:spLocks noChangeArrowheads="1"/>
          </p:cNvSpPr>
          <p:nvPr/>
        </p:nvSpPr>
        <p:spPr bwMode="auto">
          <a:xfrm>
            <a:off x="6959600" y="3003550"/>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“诗仙”</a:t>
            </a:r>
          </a:p>
        </p:txBody>
      </p:sp>
      <p:sp>
        <p:nvSpPr>
          <p:cNvPr id="29" name="矩形 28"/>
          <p:cNvSpPr>
            <a:spLocks noChangeArrowheads="1"/>
          </p:cNvSpPr>
          <p:nvPr/>
        </p:nvSpPr>
        <p:spPr bwMode="auto">
          <a:xfrm>
            <a:off x="1231900" y="3495675"/>
            <a:ext cx="696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杜甫</a:t>
            </a:r>
          </a:p>
        </p:txBody>
      </p:sp>
      <p:sp>
        <p:nvSpPr>
          <p:cNvPr id="30" name="矩形 29"/>
          <p:cNvSpPr>
            <a:spLocks noChangeArrowheads="1"/>
          </p:cNvSpPr>
          <p:nvPr/>
        </p:nvSpPr>
        <p:spPr bwMode="auto">
          <a:xfrm>
            <a:off x="4211638" y="30035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楷体" pitchFamily="49" charset="-122"/>
                <a:ea typeface="楷体" pitchFamily="49" charset="-122"/>
              </a:rPr>
              <a:t>唐</a:t>
            </a:r>
          </a:p>
        </p:txBody>
      </p:sp>
      <p:sp>
        <p:nvSpPr>
          <p:cNvPr id="82962" name="TextBox 30"/>
          <p:cNvSpPr txBox="1">
            <a:spLocks noChangeArrowheads="1"/>
          </p:cNvSpPr>
          <p:nvPr/>
        </p:nvSpPr>
        <p:spPr bwMode="auto">
          <a:xfrm>
            <a:off x="468313" y="555625"/>
            <a:ext cx="3071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latin typeface="宋体" pitchFamily="2" charset="-122"/>
              </a:rPr>
              <a:t>二、文学常识填空。</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
                                            <p:txEl>
                                              <p:pRg st="0" end="0"/>
                                            </p:txEl>
                                          </p:spTgt>
                                        </p:tgtEl>
                                        <p:attrNameLst>
                                          <p:attrName>style.visibility</p:attrName>
                                        </p:attrNameLst>
                                      </p:cBhvr>
                                      <p:to>
                                        <p:strVal val="visible"/>
                                      </p:to>
                                    </p:set>
                                    <p:anim calcmode="lin" valueType="num">
                                      <p:cBhvr additive="base">
                                        <p:cTn id="25"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ppt_x"/>
                                          </p:val>
                                        </p:tav>
                                        <p:tav tm="100000">
                                          <p:val>
                                            <p:strVal val="#ppt_x"/>
                                          </p:val>
                                        </p:tav>
                                      </p:tavLst>
                                    </p:anim>
                                    <p:anim calcmode="lin" valueType="num">
                                      <p:cBhvr additive="base">
                                        <p:cTn id="6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ppt_x"/>
                                          </p:val>
                                        </p:tav>
                                        <p:tav tm="100000">
                                          <p:val>
                                            <p:strVal val="#ppt_x"/>
                                          </p:val>
                                        </p:tav>
                                      </p:tavLst>
                                    </p:anim>
                                    <p:anim calcmode="lin" valueType="num">
                                      <p:cBhvr additive="base">
                                        <p:cTn id="7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ppt_x"/>
                                          </p:val>
                                        </p:tav>
                                        <p:tav tm="100000">
                                          <p:val>
                                            <p:strVal val="#ppt_x"/>
                                          </p:val>
                                        </p:tav>
                                      </p:tavLst>
                                    </p:anim>
                                    <p:anim calcmode="lin" valueType="num">
                                      <p:cBhvr additive="base">
                                        <p:cTn id="8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fill="hold"/>
                                        <p:tgtEl>
                                          <p:spTgt spid="29"/>
                                        </p:tgtEl>
                                        <p:attrNameLst>
                                          <p:attrName>ppt_x</p:attrName>
                                        </p:attrNameLst>
                                      </p:cBhvr>
                                      <p:tavLst>
                                        <p:tav tm="0">
                                          <p:val>
                                            <p:strVal val="#ppt_x"/>
                                          </p:val>
                                        </p:tav>
                                        <p:tav tm="100000">
                                          <p:val>
                                            <p:strVal val="#ppt_x"/>
                                          </p:val>
                                        </p:tav>
                                      </p:tavLst>
                                    </p:anim>
                                    <p:anim calcmode="lin" valueType="num">
                                      <p:cBhvr additive="base">
                                        <p:cTn id="8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P spid="22" grpId="0"/>
      <p:bldP spid="23" grpId="0"/>
      <p:bldP spid="24" grpId="0"/>
      <p:bldP spid="25" grpId="0"/>
      <p:bldP spid="26" grpId="0"/>
      <p:bldP spid="27" grpId="0"/>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观沧海图"/>
          <p:cNvPicPr>
            <a:picLocks noChangeAspect="1" noChangeArrowheads="1"/>
          </p:cNvPicPr>
          <p:nvPr/>
        </p:nvPicPr>
        <p:blipFill>
          <a:blip r:embed="rId2" cstate="print">
            <a:extLst>
              <a:ext uri="{28A0092B-C50C-407E-A947-70E740481C1C}">
                <a14:useLocalDpi xmlns:a14="http://schemas.microsoft.com/office/drawing/2010/main" val="0"/>
              </a:ext>
            </a:extLst>
          </a:blip>
          <a:srcRect l="3139" t="36542" r="5833"/>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48">
            <a:extLst>
              <a:ext uri="{FF2B5EF4-FFF2-40B4-BE49-F238E27FC236}"/>
            </a:extLst>
          </p:cNvPr>
          <p:cNvSpPr txBox="1"/>
          <p:nvPr/>
        </p:nvSpPr>
        <p:spPr>
          <a:xfrm>
            <a:off x="2627784" y="934688"/>
            <a:ext cx="2304256" cy="854080"/>
          </a:xfrm>
          <a:prstGeom prst="rect">
            <a:avLst/>
          </a:prstGeom>
          <a:noFill/>
          <a:ln w="19050">
            <a:solidFill>
              <a:schemeClr val="tx1"/>
            </a:solidFill>
          </a:ln>
          <a:effectLst>
            <a:softEdge rad="31750"/>
          </a:effec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100" b="1">
                <a:solidFill>
                  <a:srgbClr val="FF0000"/>
                </a:solidFill>
                <a:effectLst>
                  <a:outerShdw blurRad="38100" dist="38100" dir="2700000" algn="tl">
                    <a:srgbClr val="C0C0C0"/>
                  </a:outerShdw>
                </a:effectLst>
                <a:latin typeface="宋体" pitchFamily="2" charset="-122"/>
                <a:ea typeface="Kaiti SC"/>
                <a:cs typeface="Kaiti SC"/>
              </a:rPr>
              <a:t>观沧海</a:t>
            </a:r>
          </a:p>
        </p:txBody>
      </p:sp>
      <p:sp>
        <p:nvSpPr>
          <p:cNvPr id="10247" name="TextBox 4"/>
          <p:cNvSpPr txBox="1">
            <a:spLocks noChangeArrowheads="1"/>
          </p:cNvSpPr>
          <p:nvPr/>
        </p:nvSpPr>
        <p:spPr bwMode="auto">
          <a:xfrm>
            <a:off x="4125913" y="2355850"/>
            <a:ext cx="10080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a:solidFill>
                  <a:srgbClr val="0000FF"/>
                </a:solidFill>
                <a:latin typeface="楷体" pitchFamily="49" charset="-122"/>
                <a:ea typeface="楷体" pitchFamily="49" charset="-122"/>
              </a:rPr>
              <a:t>曹操</a:t>
            </a:r>
          </a:p>
        </p:txBody>
      </p:sp>
      <p:pic>
        <p:nvPicPr>
          <p:cNvPr id="6"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247"/>
                                        </p:tgtEl>
                                        <p:attrNameLst>
                                          <p:attrName>style.visibility</p:attrName>
                                        </p:attrNameLst>
                                      </p:cBhvr>
                                      <p:to>
                                        <p:strVal val="visible"/>
                                      </p:to>
                                    </p:set>
                                    <p:anim calcmode="lin" valueType="num">
                                      <p:cBhvr additive="base">
                                        <p:cTn id="12" dur="500" fill="hold"/>
                                        <p:tgtEl>
                                          <p:spTgt spid="10247"/>
                                        </p:tgtEl>
                                        <p:attrNameLst>
                                          <p:attrName>ppt_x</p:attrName>
                                        </p:attrNameLst>
                                      </p:cBhvr>
                                      <p:tavLst>
                                        <p:tav tm="0">
                                          <p:val>
                                            <p:strVal val="#ppt_x"/>
                                          </p:val>
                                        </p:tav>
                                        <p:tav tm="100000">
                                          <p:val>
                                            <p:strVal val="#ppt_x"/>
                                          </p:val>
                                        </p:tav>
                                      </p:tavLst>
                                    </p:anim>
                                    <p:anim calcmode="lin" valueType="num">
                                      <p:cBhvr additive="base">
                                        <p:cTn id="13" dur="500" fill="hold"/>
                                        <p:tgtEl>
                                          <p:spTgt spid="102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组合 15"/>
          <p:cNvGrpSpPr>
            <a:grpSpLocks/>
          </p:cNvGrpSpPr>
          <p:nvPr/>
        </p:nvGrpSpPr>
        <p:grpSpPr bwMode="auto">
          <a:xfrm>
            <a:off x="34925" y="-20638"/>
            <a:ext cx="2008188" cy="523876"/>
            <a:chOff x="70" y="-63"/>
            <a:chExt cx="3161" cy="824"/>
          </a:xfrm>
        </p:grpSpPr>
        <p:sp>
          <p:nvSpPr>
            <p:cNvPr id="8397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矩形 6"/>
          <p:cNvSpPr>
            <a:spLocks noChangeArrowheads="1"/>
          </p:cNvSpPr>
          <p:nvPr/>
        </p:nvSpPr>
        <p:spPr bwMode="auto">
          <a:xfrm>
            <a:off x="5219700" y="1203325"/>
            <a:ext cx="3286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a:solidFill>
                  <a:srgbClr val="FF0000"/>
                </a:solidFill>
                <a:latin typeface="楷体" pitchFamily="49" charset="-122"/>
                <a:ea typeface="楷体" pitchFamily="49" charset="-122"/>
              </a:rPr>
              <a:t>潮平两岸阔，风正一帆悬。</a:t>
            </a:r>
          </a:p>
        </p:txBody>
      </p:sp>
      <p:sp>
        <p:nvSpPr>
          <p:cNvPr id="8" name="矩形 7"/>
          <p:cNvSpPr>
            <a:spLocks noChangeArrowheads="1"/>
          </p:cNvSpPr>
          <p:nvPr/>
        </p:nvSpPr>
        <p:spPr bwMode="auto">
          <a:xfrm>
            <a:off x="1692275" y="2203450"/>
            <a:ext cx="41783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a:solidFill>
                  <a:srgbClr val="FF0000"/>
                </a:solidFill>
                <a:latin typeface="楷体" pitchFamily="49" charset="-122"/>
                <a:ea typeface="楷体" pitchFamily="49" charset="-122"/>
              </a:rPr>
              <a:t>水何澹澹，山岛竦峙。</a:t>
            </a:r>
            <a:endParaRPr lang="en-US" altLang="zh-CN" sz="2400">
              <a:solidFill>
                <a:srgbClr val="FF0000"/>
              </a:solidFill>
              <a:latin typeface="楷体" pitchFamily="49" charset="-122"/>
              <a:ea typeface="楷体" pitchFamily="49" charset="-122"/>
            </a:endParaRPr>
          </a:p>
          <a:p>
            <a:r>
              <a:rPr lang="zh-CN" altLang="en-US" sz="2400">
                <a:solidFill>
                  <a:srgbClr val="FF0000"/>
                </a:solidFill>
                <a:latin typeface="楷体" pitchFamily="49" charset="-122"/>
                <a:ea typeface="楷体" pitchFamily="49" charset="-122"/>
              </a:rPr>
              <a:t>树木丛生，百草丰茂。</a:t>
            </a:r>
            <a:endParaRPr lang="en-US" altLang="zh-CN" sz="2400">
              <a:solidFill>
                <a:srgbClr val="FF0000"/>
              </a:solidFill>
              <a:latin typeface="楷体" pitchFamily="49" charset="-122"/>
              <a:ea typeface="楷体" pitchFamily="49" charset="-122"/>
            </a:endParaRPr>
          </a:p>
          <a:p>
            <a:r>
              <a:rPr lang="zh-CN" altLang="en-US" sz="2400">
                <a:solidFill>
                  <a:srgbClr val="FF0000"/>
                </a:solidFill>
                <a:latin typeface="楷体" pitchFamily="49" charset="-122"/>
                <a:ea typeface="楷体" pitchFamily="49" charset="-122"/>
              </a:rPr>
              <a:t>秋风萧瑟，洪波涌起。</a:t>
            </a:r>
          </a:p>
        </p:txBody>
      </p:sp>
      <p:sp>
        <p:nvSpPr>
          <p:cNvPr id="12" name="矩形 11"/>
          <p:cNvSpPr>
            <a:spLocks noChangeArrowheads="1"/>
          </p:cNvSpPr>
          <p:nvPr/>
        </p:nvSpPr>
        <p:spPr bwMode="auto">
          <a:xfrm>
            <a:off x="904875" y="3910013"/>
            <a:ext cx="6330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a:solidFill>
                  <a:srgbClr val="FF0000"/>
                </a:solidFill>
                <a:latin typeface="楷体" pitchFamily="49" charset="-122"/>
                <a:ea typeface="楷体" pitchFamily="49" charset="-122"/>
              </a:rPr>
              <a:t>日月之行，若出其中；星汉灿烂，若出其里。</a:t>
            </a:r>
          </a:p>
        </p:txBody>
      </p:sp>
      <p:sp>
        <p:nvSpPr>
          <p:cNvPr id="83974" name="TextBox 13"/>
          <p:cNvSpPr txBox="1">
            <a:spLocks noChangeArrowheads="1"/>
          </p:cNvSpPr>
          <p:nvPr/>
        </p:nvSpPr>
        <p:spPr bwMode="auto">
          <a:xfrm>
            <a:off x="395288" y="555625"/>
            <a:ext cx="3071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latin typeface="宋体" pitchFamily="2" charset="-122"/>
              </a:rPr>
              <a:t>三、理</a:t>
            </a:r>
            <a:r>
              <a:rPr lang="zh-CN" altLang="en-US" sz="2400" b="1" dirty="0" smtClean="0">
                <a:latin typeface="宋体" pitchFamily="2" charset="-122"/>
              </a:rPr>
              <a:t>解型默</a:t>
            </a:r>
            <a:r>
              <a:rPr lang="zh-CN" altLang="en-US" sz="2400" b="1" dirty="0">
                <a:latin typeface="宋体" pitchFamily="2" charset="-122"/>
              </a:rPr>
              <a:t>写。</a:t>
            </a:r>
          </a:p>
        </p:txBody>
      </p:sp>
      <p:sp>
        <p:nvSpPr>
          <p:cNvPr id="83975" name="矩形 1"/>
          <p:cNvSpPr>
            <a:spLocks noChangeArrowheads="1"/>
          </p:cNvSpPr>
          <p:nvPr/>
        </p:nvSpPr>
        <p:spPr bwMode="auto">
          <a:xfrm>
            <a:off x="395288" y="1203325"/>
            <a:ext cx="112649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ts val="2500"/>
              </a:lnSpc>
            </a:pPr>
            <a:r>
              <a:rPr lang="en-US" altLang="zh-CN" sz="2400" dirty="0">
                <a:solidFill>
                  <a:srgbClr val="000000"/>
                </a:solidFill>
                <a:latin typeface="楷体" pitchFamily="49" charset="-122"/>
                <a:ea typeface="楷体" pitchFamily="49" charset="-122"/>
              </a:rPr>
              <a:t>1.《</a:t>
            </a:r>
            <a:r>
              <a:rPr lang="zh-CN" altLang="en-US" sz="2400" dirty="0">
                <a:solidFill>
                  <a:srgbClr val="000000"/>
                </a:solidFill>
                <a:latin typeface="楷体" pitchFamily="49" charset="-122"/>
                <a:ea typeface="楷体" pitchFamily="49" charset="-122"/>
              </a:rPr>
              <a:t>次北固山下</a:t>
            </a:r>
            <a:r>
              <a:rPr lang="en-US" altLang="zh-CN" sz="2400" dirty="0">
                <a:solidFill>
                  <a:srgbClr val="000000"/>
                </a:solidFill>
                <a:latin typeface="楷体" pitchFamily="49" charset="-122"/>
                <a:ea typeface="楷体" pitchFamily="49" charset="-122"/>
              </a:rPr>
              <a:t>》</a:t>
            </a:r>
            <a:r>
              <a:rPr lang="zh-CN" altLang="en-US" sz="2400" dirty="0">
                <a:solidFill>
                  <a:srgbClr val="000000"/>
                </a:solidFill>
                <a:latin typeface="楷体" pitchFamily="49" charset="-122"/>
                <a:ea typeface="楷体" pitchFamily="49" charset="-122"/>
              </a:rPr>
              <a:t>这首诗的颔</a:t>
            </a:r>
            <a:r>
              <a:rPr lang="zh-CN" altLang="en-US" sz="2400" dirty="0" smtClean="0">
                <a:solidFill>
                  <a:srgbClr val="000000"/>
                </a:solidFill>
                <a:latin typeface="楷体" pitchFamily="49" charset="-122"/>
                <a:ea typeface="楷体" pitchFamily="49" charset="-122"/>
              </a:rPr>
              <a:t>联：                                        </a:t>
            </a:r>
            <a:endParaRPr lang="en-US" altLang="zh-CN" sz="2400" dirty="0">
              <a:solidFill>
                <a:srgbClr val="000000"/>
              </a:solidFill>
              <a:latin typeface="楷体" pitchFamily="49" charset="-122"/>
              <a:ea typeface="楷体" pitchFamily="49" charset="-122"/>
            </a:endParaRPr>
          </a:p>
        </p:txBody>
      </p:sp>
      <p:sp>
        <p:nvSpPr>
          <p:cNvPr id="83976" name="矩形 2"/>
          <p:cNvSpPr>
            <a:spLocks noChangeArrowheads="1"/>
          </p:cNvSpPr>
          <p:nvPr/>
        </p:nvSpPr>
        <p:spPr bwMode="auto">
          <a:xfrm>
            <a:off x="420688" y="1779588"/>
            <a:ext cx="66055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ts val="2500"/>
              </a:lnSpc>
            </a:pPr>
            <a:r>
              <a:rPr lang="en-US" altLang="zh-CN" sz="2400" dirty="0">
                <a:solidFill>
                  <a:srgbClr val="000000"/>
                </a:solidFill>
                <a:latin typeface="楷体" pitchFamily="49" charset="-122"/>
                <a:ea typeface="楷体" pitchFamily="49" charset="-122"/>
              </a:rPr>
              <a:t>2.《</a:t>
            </a:r>
            <a:r>
              <a:rPr lang="zh-CN" altLang="en-US" sz="2400" dirty="0">
                <a:solidFill>
                  <a:srgbClr val="000000"/>
                </a:solidFill>
                <a:latin typeface="楷体" pitchFamily="49" charset="-122"/>
                <a:ea typeface="楷体" pitchFamily="49" charset="-122"/>
              </a:rPr>
              <a:t>观沧海</a:t>
            </a:r>
            <a:r>
              <a:rPr lang="en-US" altLang="zh-CN" sz="2400" dirty="0">
                <a:solidFill>
                  <a:srgbClr val="000000"/>
                </a:solidFill>
                <a:latin typeface="楷体" pitchFamily="49" charset="-122"/>
                <a:ea typeface="楷体" pitchFamily="49" charset="-122"/>
              </a:rPr>
              <a:t>》</a:t>
            </a:r>
            <a:r>
              <a:rPr lang="zh-CN" altLang="en-US" sz="2400" dirty="0">
                <a:solidFill>
                  <a:srgbClr val="000000"/>
                </a:solidFill>
                <a:latin typeface="楷体" pitchFamily="49" charset="-122"/>
                <a:ea typeface="楷体" pitchFamily="49" charset="-122"/>
              </a:rPr>
              <a:t>实写诗人所见之景的句</a:t>
            </a:r>
            <a:r>
              <a:rPr lang="zh-CN" altLang="en-US" sz="2400" dirty="0" smtClean="0">
                <a:solidFill>
                  <a:srgbClr val="000000"/>
                </a:solidFill>
                <a:latin typeface="楷体" pitchFamily="49" charset="-122"/>
                <a:ea typeface="楷体" pitchFamily="49" charset="-122"/>
              </a:rPr>
              <a:t>子：</a:t>
            </a:r>
            <a:endParaRPr lang="en-US" altLang="zh-CN" sz="2400" dirty="0">
              <a:solidFill>
                <a:srgbClr val="000000"/>
              </a:solidFill>
              <a:latin typeface="楷体" pitchFamily="49" charset="-122"/>
              <a:ea typeface="楷体" pitchFamily="49" charset="-122"/>
            </a:endParaRPr>
          </a:p>
        </p:txBody>
      </p:sp>
      <p:sp>
        <p:nvSpPr>
          <p:cNvPr id="83977" name="矩形 3"/>
          <p:cNvSpPr>
            <a:spLocks noChangeArrowheads="1"/>
          </p:cNvSpPr>
          <p:nvPr/>
        </p:nvSpPr>
        <p:spPr bwMode="auto">
          <a:xfrm>
            <a:off x="468313" y="3527425"/>
            <a:ext cx="60245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ts val="2500"/>
              </a:lnSpc>
            </a:pPr>
            <a:r>
              <a:rPr lang="en-US" altLang="zh-CN" sz="2400" dirty="0">
                <a:solidFill>
                  <a:srgbClr val="000000"/>
                </a:solidFill>
                <a:latin typeface="楷体" pitchFamily="49" charset="-122"/>
                <a:ea typeface="楷体" pitchFamily="49" charset="-122"/>
              </a:rPr>
              <a:t>3.《</a:t>
            </a:r>
            <a:r>
              <a:rPr lang="zh-CN" altLang="en-US" sz="2400" dirty="0">
                <a:solidFill>
                  <a:srgbClr val="000000"/>
                </a:solidFill>
                <a:latin typeface="楷体" pitchFamily="49" charset="-122"/>
                <a:ea typeface="楷体" pitchFamily="49" charset="-122"/>
              </a:rPr>
              <a:t>观沧海</a:t>
            </a:r>
            <a:r>
              <a:rPr lang="en-US" altLang="zh-CN" sz="2400" dirty="0">
                <a:solidFill>
                  <a:srgbClr val="000000"/>
                </a:solidFill>
                <a:latin typeface="楷体" pitchFamily="49" charset="-122"/>
                <a:ea typeface="楷体" pitchFamily="49" charset="-122"/>
              </a:rPr>
              <a:t>》</a:t>
            </a:r>
            <a:r>
              <a:rPr lang="zh-CN" altLang="en-US" sz="2400" dirty="0">
                <a:solidFill>
                  <a:srgbClr val="000000"/>
                </a:solidFill>
                <a:latin typeface="楷体" pitchFamily="49" charset="-122"/>
                <a:ea typeface="楷体" pitchFamily="49" charset="-122"/>
              </a:rPr>
              <a:t>虚写诗人想</a:t>
            </a:r>
            <a:r>
              <a:rPr lang="zh-CN" altLang="en-US" sz="2400" dirty="0">
                <a:latin typeface="楷体" pitchFamily="49" charset="-122"/>
                <a:ea typeface="楷体" pitchFamily="49" charset="-122"/>
              </a:rPr>
              <a:t>象</a:t>
            </a:r>
            <a:r>
              <a:rPr lang="zh-CN" altLang="en-US" sz="2400" dirty="0">
                <a:solidFill>
                  <a:srgbClr val="000000"/>
                </a:solidFill>
                <a:latin typeface="楷体" pitchFamily="49" charset="-122"/>
                <a:ea typeface="楷体" pitchFamily="49" charset="-122"/>
              </a:rPr>
              <a:t>之景的句</a:t>
            </a:r>
            <a:r>
              <a:rPr lang="zh-CN" altLang="en-US" sz="2400" dirty="0" smtClean="0">
                <a:solidFill>
                  <a:srgbClr val="000000"/>
                </a:solidFill>
                <a:latin typeface="楷体" pitchFamily="49" charset="-122"/>
                <a:ea typeface="楷体" pitchFamily="49" charset="-122"/>
              </a:rPr>
              <a:t>子：</a:t>
            </a:r>
            <a:endParaRPr lang="en-US" altLang="zh-CN" sz="2400" dirty="0">
              <a:solidFill>
                <a:srgbClr val="00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矩形 1"/>
          <p:cNvSpPr>
            <a:spLocks noChangeArrowheads="1"/>
          </p:cNvSpPr>
          <p:nvPr/>
        </p:nvSpPr>
        <p:spPr bwMode="auto">
          <a:xfrm>
            <a:off x="360363" y="3330575"/>
            <a:ext cx="8675687"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400" dirty="0">
                <a:solidFill>
                  <a:srgbClr val="000000"/>
                </a:solidFill>
                <a:latin typeface="楷体" pitchFamily="49" charset="-122"/>
                <a:ea typeface="楷体" pitchFamily="49" charset="-122"/>
              </a:rPr>
              <a:t>7.《</a:t>
            </a:r>
            <a:r>
              <a:rPr lang="zh-CN" altLang="en-US" sz="2400" dirty="0">
                <a:solidFill>
                  <a:srgbClr val="000000"/>
                </a:solidFill>
                <a:latin typeface="楷体" pitchFamily="49" charset="-122"/>
                <a:ea typeface="楷体" pitchFamily="49" charset="-122"/>
              </a:rPr>
              <a:t>闻王昌龄左迁龙标遥有此寄</a:t>
            </a:r>
            <a:r>
              <a:rPr lang="en-US" altLang="zh-CN" sz="2400" dirty="0">
                <a:solidFill>
                  <a:srgbClr val="000000"/>
                </a:solidFill>
                <a:latin typeface="楷体" pitchFamily="49" charset="-122"/>
                <a:ea typeface="楷体" pitchFamily="49" charset="-122"/>
              </a:rPr>
              <a:t>》</a:t>
            </a:r>
            <a:r>
              <a:rPr lang="zh-CN" altLang="en-US" sz="2400" dirty="0">
                <a:latin typeface="楷体" pitchFamily="49" charset="-122"/>
                <a:ea typeface="楷体" pitchFamily="49" charset="-122"/>
              </a:rPr>
              <a:t>中</a:t>
            </a:r>
            <a:r>
              <a:rPr lang="zh-CN" altLang="en-US" sz="2400" dirty="0">
                <a:solidFill>
                  <a:srgbClr val="000000"/>
                </a:solidFill>
                <a:latin typeface="楷体" pitchFamily="49" charset="-122"/>
                <a:ea typeface="楷体" pitchFamily="49" charset="-122"/>
              </a:rPr>
              <a:t>饱含诗人深切同情与关怀的句</a:t>
            </a:r>
            <a:r>
              <a:rPr lang="zh-CN" altLang="en-US" sz="2400" dirty="0" smtClean="0">
                <a:solidFill>
                  <a:srgbClr val="000000"/>
                </a:solidFill>
                <a:latin typeface="楷体" pitchFamily="49" charset="-122"/>
                <a:ea typeface="楷体" pitchFamily="49" charset="-122"/>
              </a:rPr>
              <a:t>子：</a:t>
            </a:r>
            <a:endParaRPr lang="zh-CN" altLang="en-US" sz="2400" dirty="0">
              <a:solidFill>
                <a:srgbClr val="000000"/>
              </a:solidFill>
              <a:latin typeface="楷体" pitchFamily="49" charset="-122"/>
              <a:ea typeface="楷体" pitchFamily="49" charset="-122"/>
            </a:endParaRPr>
          </a:p>
        </p:txBody>
      </p:sp>
      <p:sp>
        <p:nvSpPr>
          <p:cNvPr id="3" name="矩形 2"/>
          <p:cNvSpPr>
            <a:spLocks noChangeArrowheads="1"/>
          </p:cNvSpPr>
          <p:nvPr/>
        </p:nvSpPr>
        <p:spPr bwMode="auto">
          <a:xfrm>
            <a:off x="1908175" y="2182813"/>
            <a:ext cx="4978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a:solidFill>
                  <a:srgbClr val="FF0000"/>
                </a:solidFill>
                <a:latin typeface="楷体" pitchFamily="49" charset="-122"/>
                <a:ea typeface="楷体" pitchFamily="49" charset="-122"/>
              </a:rPr>
              <a:t>海日生残夜，江春入旧年。</a:t>
            </a:r>
          </a:p>
        </p:txBody>
      </p:sp>
      <p:sp>
        <p:nvSpPr>
          <p:cNvPr id="4" name="矩形 3"/>
          <p:cNvSpPr>
            <a:spLocks noChangeArrowheads="1"/>
          </p:cNvSpPr>
          <p:nvPr/>
        </p:nvSpPr>
        <p:spPr bwMode="auto">
          <a:xfrm>
            <a:off x="6156325" y="2767013"/>
            <a:ext cx="23399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FF0000"/>
                </a:solidFill>
                <a:latin typeface="楷体" pitchFamily="49" charset="-122"/>
                <a:ea typeface="楷体" pitchFamily="49" charset="-122"/>
              </a:rPr>
              <a:t>断肠人在天涯。</a:t>
            </a:r>
          </a:p>
        </p:txBody>
      </p:sp>
      <p:sp>
        <p:nvSpPr>
          <p:cNvPr id="5" name="矩形 4"/>
          <p:cNvSpPr>
            <a:spLocks noChangeArrowheads="1"/>
          </p:cNvSpPr>
          <p:nvPr/>
        </p:nvSpPr>
        <p:spPr bwMode="auto">
          <a:xfrm>
            <a:off x="1870075" y="3960813"/>
            <a:ext cx="53578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a:solidFill>
                  <a:srgbClr val="FF0000"/>
                </a:solidFill>
                <a:latin typeface="楷体" pitchFamily="49" charset="-122"/>
                <a:ea typeface="楷体" pitchFamily="49" charset="-122"/>
              </a:rPr>
              <a:t>我寄愁心与明月，随君直到夜郎西。</a:t>
            </a:r>
          </a:p>
        </p:txBody>
      </p:sp>
      <p:grpSp>
        <p:nvGrpSpPr>
          <p:cNvPr id="84998" name="组合 15"/>
          <p:cNvGrpSpPr>
            <a:grpSpLocks/>
          </p:cNvGrpSpPr>
          <p:nvPr/>
        </p:nvGrpSpPr>
        <p:grpSpPr bwMode="auto">
          <a:xfrm>
            <a:off x="34925" y="-20638"/>
            <a:ext cx="2008188" cy="523876"/>
            <a:chOff x="70" y="-63"/>
            <a:chExt cx="3161" cy="824"/>
          </a:xfrm>
        </p:grpSpPr>
        <p:sp>
          <p:nvSpPr>
            <p:cNvPr id="8500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4999" name="TextBox 5"/>
          <p:cNvSpPr txBox="1">
            <a:spLocks noChangeArrowheads="1"/>
          </p:cNvSpPr>
          <p:nvPr/>
        </p:nvSpPr>
        <p:spPr bwMode="auto">
          <a:xfrm>
            <a:off x="393700" y="771525"/>
            <a:ext cx="73469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ts val="2500"/>
              </a:lnSpc>
            </a:pPr>
            <a:r>
              <a:rPr lang="en-US" altLang="zh-CN" sz="2400" dirty="0">
                <a:latin typeface="楷体" pitchFamily="49" charset="-122"/>
                <a:ea typeface="楷体" pitchFamily="49" charset="-122"/>
              </a:rPr>
              <a:t>4.《</a:t>
            </a:r>
            <a:r>
              <a:rPr lang="zh-CN" altLang="en-US" sz="2400" dirty="0">
                <a:latin typeface="楷体" pitchFamily="49" charset="-122"/>
                <a:ea typeface="楷体" pitchFamily="49" charset="-122"/>
              </a:rPr>
              <a:t>观沧海</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中最能体现作者博大胸怀的诗</a:t>
            </a:r>
            <a:r>
              <a:rPr lang="zh-CN" altLang="en-US" sz="2400" dirty="0" smtClean="0">
                <a:latin typeface="楷体" pitchFamily="49" charset="-122"/>
                <a:ea typeface="楷体" pitchFamily="49" charset="-122"/>
              </a:rPr>
              <a:t>句：</a:t>
            </a:r>
            <a:endParaRPr lang="en-US" altLang="zh-CN" sz="2400" dirty="0">
              <a:latin typeface="楷体" pitchFamily="49" charset="-122"/>
              <a:ea typeface="楷体" pitchFamily="49" charset="-122"/>
            </a:endParaRPr>
          </a:p>
        </p:txBody>
      </p:sp>
      <p:sp>
        <p:nvSpPr>
          <p:cNvPr id="11" name="矩形 10"/>
          <p:cNvSpPr>
            <a:spLocks noChangeArrowheads="1"/>
          </p:cNvSpPr>
          <p:nvPr/>
        </p:nvSpPr>
        <p:spPr bwMode="auto">
          <a:xfrm>
            <a:off x="827088" y="1203325"/>
            <a:ext cx="6413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a:solidFill>
                  <a:srgbClr val="FF0000"/>
                </a:solidFill>
                <a:latin typeface="楷体" pitchFamily="49" charset="-122"/>
                <a:ea typeface="楷体" pitchFamily="49" charset="-122"/>
              </a:rPr>
              <a:t>日月之行，若出其中；星汉灿烂，若出其里。</a:t>
            </a:r>
          </a:p>
        </p:txBody>
      </p:sp>
      <p:sp>
        <p:nvSpPr>
          <p:cNvPr id="85001" name="矩形 11"/>
          <p:cNvSpPr>
            <a:spLocks noChangeArrowheads="1"/>
          </p:cNvSpPr>
          <p:nvPr/>
        </p:nvSpPr>
        <p:spPr bwMode="auto">
          <a:xfrm>
            <a:off x="395288" y="1851025"/>
            <a:ext cx="63595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ts val="2500"/>
              </a:lnSpc>
            </a:pPr>
            <a:r>
              <a:rPr lang="en-US" altLang="zh-CN" sz="2400" dirty="0">
                <a:solidFill>
                  <a:srgbClr val="000000"/>
                </a:solidFill>
                <a:latin typeface="楷体" pitchFamily="49" charset="-122"/>
                <a:ea typeface="楷体" pitchFamily="49" charset="-122"/>
              </a:rPr>
              <a:t>5.《</a:t>
            </a:r>
            <a:r>
              <a:rPr lang="zh-CN" altLang="en-US" sz="2400" dirty="0">
                <a:solidFill>
                  <a:srgbClr val="000000"/>
                </a:solidFill>
                <a:latin typeface="楷体" pitchFamily="49" charset="-122"/>
                <a:ea typeface="楷体" pitchFamily="49" charset="-122"/>
              </a:rPr>
              <a:t>次北固山下</a:t>
            </a:r>
            <a:r>
              <a:rPr lang="en-US" altLang="zh-CN" sz="2400" dirty="0">
                <a:solidFill>
                  <a:srgbClr val="000000"/>
                </a:solidFill>
                <a:latin typeface="楷体" pitchFamily="49" charset="-122"/>
                <a:ea typeface="楷体" pitchFamily="49" charset="-122"/>
              </a:rPr>
              <a:t>》</a:t>
            </a:r>
            <a:r>
              <a:rPr lang="zh-CN" altLang="en-US" sz="2400" dirty="0">
                <a:solidFill>
                  <a:srgbClr val="000000"/>
                </a:solidFill>
                <a:latin typeface="楷体" pitchFamily="49" charset="-122"/>
                <a:ea typeface="楷体" pitchFamily="49" charset="-122"/>
              </a:rPr>
              <a:t>这首诗中的千古名</a:t>
            </a:r>
            <a:r>
              <a:rPr lang="zh-CN" altLang="en-US" sz="2400" dirty="0" smtClean="0">
                <a:solidFill>
                  <a:srgbClr val="000000"/>
                </a:solidFill>
                <a:latin typeface="楷体" pitchFamily="49" charset="-122"/>
                <a:ea typeface="楷体" pitchFamily="49" charset="-122"/>
              </a:rPr>
              <a:t>句：</a:t>
            </a:r>
            <a:endParaRPr lang="en-US" altLang="zh-CN" sz="2400" dirty="0">
              <a:solidFill>
                <a:srgbClr val="000000"/>
              </a:solidFill>
              <a:latin typeface="楷体" pitchFamily="49" charset="-122"/>
              <a:ea typeface="楷体" pitchFamily="49" charset="-122"/>
            </a:endParaRPr>
          </a:p>
        </p:txBody>
      </p:sp>
      <p:sp>
        <p:nvSpPr>
          <p:cNvPr id="85002" name="矩形 12"/>
          <p:cNvSpPr>
            <a:spLocks noChangeArrowheads="1"/>
          </p:cNvSpPr>
          <p:nvPr/>
        </p:nvSpPr>
        <p:spPr bwMode="auto">
          <a:xfrm>
            <a:off x="395288" y="2813050"/>
            <a:ext cx="62166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ts val="2500"/>
              </a:lnSpc>
            </a:pPr>
            <a:r>
              <a:rPr lang="en-US" altLang="zh-CN" sz="2400" dirty="0">
                <a:solidFill>
                  <a:srgbClr val="000000"/>
                </a:solidFill>
                <a:latin typeface="楷体" pitchFamily="49" charset="-122"/>
                <a:ea typeface="楷体" pitchFamily="49" charset="-122"/>
              </a:rPr>
              <a:t>6.《</a:t>
            </a:r>
            <a:r>
              <a:rPr lang="zh-CN" altLang="en-US" sz="2400" dirty="0">
                <a:solidFill>
                  <a:srgbClr val="000000"/>
                </a:solidFill>
                <a:latin typeface="楷体" pitchFamily="49" charset="-122"/>
                <a:ea typeface="楷体" pitchFamily="49" charset="-122"/>
              </a:rPr>
              <a:t>天净沙</a:t>
            </a:r>
            <a:r>
              <a:rPr lang="en-US" altLang="zh-CN" sz="2400" dirty="0">
                <a:latin typeface="楷体" pitchFamily="49" charset="-122"/>
                <a:ea typeface="楷体" pitchFamily="49" charset="-122"/>
              </a:rPr>
              <a:t>·</a:t>
            </a:r>
            <a:r>
              <a:rPr lang="zh-CN" altLang="en-US" sz="2400" dirty="0">
                <a:solidFill>
                  <a:srgbClr val="000000"/>
                </a:solidFill>
                <a:latin typeface="楷体" pitchFamily="49" charset="-122"/>
                <a:ea typeface="楷体" pitchFamily="49" charset="-122"/>
              </a:rPr>
              <a:t>秋思</a:t>
            </a:r>
            <a:r>
              <a:rPr lang="en-US" altLang="zh-CN" sz="2400" dirty="0">
                <a:solidFill>
                  <a:srgbClr val="000000"/>
                </a:solidFill>
                <a:latin typeface="楷体" pitchFamily="49" charset="-122"/>
                <a:ea typeface="楷体" pitchFamily="49" charset="-122"/>
              </a:rPr>
              <a:t>》</a:t>
            </a:r>
            <a:r>
              <a:rPr lang="zh-CN" altLang="en-US" sz="2400" dirty="0">
                <a:latin typeface="楷体" pitchFamily="49" charset="-122"/>
                <a:ea typeface="楷体" pitchFamily="49" charset="-122"/>
              </a:rPr>
              <a:t>中</a:t>
            </a:r>
            <a:r>
              <a:rPr lang="zh-CN" altLang="en-US" sz="2400" dirty="0">
                <a:solidFill>
                  <a:srgbClr val="000000"/>
                </a:solidFill>
                <a:latin typeface="楷体" pitchFamily="49" charset="-122"/>
                <a:ea typeface="楷体" pitchFamily="49" charset="-122"/>
              </a:rPr>
              <a:t>点明主旨</a:t>
            </a:r>
            <a:r>
              <a:rPr lang="zh-CN" altLang="en-US" sz="2400" dirty="0" smtClean="0">
                <a:solidFill>
                  <a:srgbClr val="000000"/>
                </a:solidFill>
                <a:latin typeface="楷体" pitchFamily="49" charset="-122"/>
                <a:ea typeface="楷体" pitchFamily="49" charset="-122"/>
              </a:rPr>
              <a:t>的句子：</a:t>
            </a:r>
            <a:endParaRPr lang="en-US" altLang="zh-CN" sz="2400" dirty="0">
              <a:solidFill>
                <a:srgbClr val="00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8" name="组合 15"/>
          <p:cNvGrpSpPr>
            <a:grpSpLocks/>
          </p:cNvGrpSpPr>
          <p:nvPr/>
        </p:nvGrpSpPr>
        <p:grpSpPr bwMode="auto">
          <a:xfrm>
            <a:off x="34925" y="-20638"/>
            <a:ext cx="2008188" cy="523876"/>
            <a:chOff x="70" y="-63"/>
            <a:chExt cx="3161" cy="824"/>
          </a:xfrm>
        </p:grpSpPr>
        <p:sp>
          <p:nvSpPr>
            <p:cNvPr id="8602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dirty="0">
                  <a:solidFill>
                    <a:prstClr val="black"/>
                  </a:solidFill>
                  <a:latin typeface="黑体" pitchFamily="49" charset="-122"/>
                  <a:ea typeface="黑体" pitchFamily="49" charset="-122"/>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anose="02010609060101010101" pitchFamily="49" charset="-122"/>
                <a:ea typeface="黑体" panose="02010609060101010101" pitchFamily="49" charset="-122"/>
              </a:endParaRPr>
            </a:p>
          </p:txBody>
        </p:sp>
      </p:grpSp>
      <p:sp>
        <p:nvSpPr>
          <p:cNvPr id="86019" name="矩形 5"/>
          <p:cNvSpPr>
            <a:spLocks noChangeArrowheads="1"/>
          </p:cNvSpPr>
          <p:nvPr/>
        </p:nvSpPr>
        <p:spPr bwMode="auto">
          <a:xfrm>
            <a:off x="179388" y="1347614"/>
            <a:ext cx="8641084" cy="3813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2000" b="1" dirty="0" smtClean="0">
                <a:solidFill>
                  <a:prstClr val="black"/>
                </a:solidFill>
                <a:latin typeface="宋体" pitchFamily="2" charset="-122"/>
              </a:rPr>
              <a:t>闻</a:t>
            </a:r>
            <a:r>
              <a:rPr lang="zh-CN" altLang="en-US" sz="2000" b="1" dirty="0">
                <a:solidFill>
                  <a:prstClr val="black"/>
                </a:solidFill>
                <a:latin typeface="宋体" pitchFamily="2" charset="-122"/>
              </a:rPr>
              <a:t>王昌龄左迁龙标遥有此寄</a:t>
            </a:r>
          </a:p>
          <a:p>
            <a:pPr algn="ctr">
              <a:lnSpc>
                <a:spcPct val="130000"/>
              </a:lnSpc>
            </a:pPr>
            <a:r>
              <a:rPr lang="zh-CN" altLang="en-US" b="1" dirty="0">
                <a:solidFill>
                  <a:prstClr val="black"/>
                </a:solidFill>
                <a:latin typeface="宋体" pitchFamily="2" charset="-122"/>
              </a:rPr>
              <a:t>李白</a:t>
            </a:r>
          </a:p>
          <a:p>
            <a:pPr algn="ctr">
              <a:lnSpc>
                <a:spcPct val="130000"/>
              </a:lnSpc>
            </a:pPr>
            <a:r>
              <a:rPr lang="zh-CN" altLang="en-US" sz="2000" b="1" dirty="0">
                <a:solidFill>
                  <a:prstClr val="black"/>
                </a:solidFill>
                <a:latin typeface="楷体" panose="02010609060101010101" pitchFamily="49" charset="-122"/>
                <a:ea typeface="楷体" panose="02010609060101010101" pitchFamily="49" charset="-122"/>
              </a:rPr>
              <a:t>杨花落尽子规啼，闻道龙标过五溪。</a:t>
            </a:r>
          </a:p>
          <a:p>
            <a:pPr algn="ctr">
              <a:lnSpc>
                <a:spcPct val="130000"/>
              </a:lnSpc>
            </a:pPr>
            <a:r>
              <a:rPr lang="zh-CN" altLang="en-US" sz="2000" b="1" dirty="0">
                <a:solidFill>
                  <a:prstClr val="black"/>
                </a:solidFill>
                <a:latin typeface="楷体" panose="02010609060101010101" pitchFamily="49" charset="-122"/>
                <a:ea typeface="楷体" panose="02010609060101010101" pitchFamily="49" charset="-122"/>
              </a:rPr>
              <a:t>我寄愁心与明月，随君直到夜郎西。</a:t>
            </a:r>
          </a:p>
          <a:p>
            <a:pPr>
              <a:lnSpc>
                <a:spcPct val="130000"/>
              </a:lnSpc>
            </a:pPr>
            <a:r>
              <a:rPr lang="en-US" altLang="zh-CN" b="1" dirty="0">
                <a:solidFill>
                  <a:prstClr val="black"/>
                </a:solidFill>
                <a:latin typeface="宋体" pitchFamily="2" charset="-122"/>
              </a:rPr>
              <a:t>A</a:t>
            </a:r>
            <a:r>
              <a:rPr lang="zh-CN" altLang="en-US" b="1" dirty="0">
                <a:solidFill>
                  <a:prstClr val="black"/>
                </a:solidFill>
                <a:latin typeface="宋体" pitchFamily="2" charset="-122"/>
              </a:rPr>
              <a:t>．首句用“杨花”和“子规”两个景物，点明暮春时令，烘托出凄凉悲惋的氛围。</a:t>
            </a:r>
          </a:p>
          <a:p>
            <a:pPr>
              <a:lnSpc>
                <a:spcPct val="130000"/>
              </a:lnSpc>
            </a:pPr>
            <a:r>
              <a:rPr lang="en-US" altLang="zh-CN" b="1" dirty="0">
                <a:solidFill>
                  <a:prstClr val="black"/>
                </a:solidFill>
                <a:latin typeface="宋体" pitchFamily="2" charset="-122"/>
              </a:rPr>
              <a:t>B</a:t>
            </a:r>
            <a:r>
              <a:rPr lang="zh-CN" altLang="en-US" b="1" dirty="0">
                <a:solidFill>
                  <a:prstClr val="black"/>
                </a:solidFill>
                <a:latin typeface="宋体" pitchFamily="2" charset="-122"/>
              </a:rPr>
              <a:t>．第二句写诗人得知挚友被贬偏远之地，含蓄地表现了诗人的惊愕痛惜之情。</a:t>
            </a:r>
          </a:p>
          <a:p>
            <a:pPr>
              <a:lnSpc>
                <a:spcPct val="130000"/>
              </a:lnSpc>
            </a:pPr>
            <a:r>
              <a:rPr lang="en-US" altLang="zh-CN" b="1" dirty="0">
                <a:solidFill>
                  <a:prstClr val="black"/>
                </a:solidFill>
                <a:latin typeface="宋体" pitchFamily="2" charset="-122"/>
              </a:rPr>
              <a:t>C</a:t>
            </a:r>
            <a:r>
              <a:rPr lang="zh-CN" altLang="en-US" b="1" dirty="0">
                <a:solidFill>
                  <a:prstClr val="black"/>
                </a:solidFill>
                <a:latin typeface="宋体" pitchFamily="2" charset="-122"/>
              </a:rPr>
              <a:t>．第三四句抒情寄慨，诗人因怀才不遇而生的“愁心”，给诗中意象涂上浪漫的色彩。</a:t>
            </a:r>
          </a:p>
          <a:p>
            <a:pPr>
              <a:lnSpc>
                <a:spcPct val="130000"/>
              </a:lnSpc>
            </a:pPr>
            <a:r>
              <a:rPr lang="en-US" altLang="zh-CN" b="1" dirty="0">
                <a:solidFill>
                  <a:prstClr val="black"/>
                </a:solidFill>
                <a:latin typeface="宋体" pitchFamily="2" charset="-122"/>
              </a:rPr>
              <a:t>D</a:t>
            </a:r>
            <a:r>
              <a:rPr lang="zh-CN" altLang="en-US" b="1" dirty="0">
                <a:solidFill>
                  <a:prstClr val="black"/>
                </a:solidFill>
                <a:latin typeface="宋体" pitchFamily="2" charset="-122"/>
              </a:rPr>
              <a:t>．诗人将明月人格化，把明月看成知人意、达人情的使者，有助于情感的表达，使诗味更加醇厚</a:t>
            </a:r>
            <a:r>
              <a:rPr lang="zh-CN" altLang="en-US" b="1" dirty="0" smtClean="0">
                <a:solidFill>
                  <a:prstClr val="black"/>
                </a:solidFill>
                <a:latin typeface="宋体" pitchFamily="2" charset="-122"/>
              </a:rPr>
              <a:t>。</a:t>
            </a:r>
            <a:endParaRPr lang="zh-CN" altLang="en-US" b="1" dirty="0">
              <a:solidFill>
                <a:prstClr val="black"/>
              </a:solidFill>
              <a:latin typeface="宋体" pitchFamily="2" charset="-122"/>
            </a:endParaRPr>
          </a:p>
        </p:txBody>
      </p:sp>
      <p:sp>
        <p:nvSpPr>
          <p:cNvPr id="86020" name="矩形 1"/>
          <p:cNvSpPr>
            <a:spLocks noChangeArrowheads="1"/>
          </p:cNvSpPr>
          <p:nvPr/>
        </p:nvSpPr>
        <p:spPr bwMode="auto">
          <a:xfrm>
            <a:off x="179388" y="555526"/>
            <a:ext cx="89646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000000"/>
                </a:solidFill>
                <a:latin typeface="宋体" pitchFamily="2" charset="-122"/>
              </a:rPr>
              <a:t>四、（</a:t>
            </a:r>
            <a:r>
              <a:rPr lang="en-US" altLang="zh-CN" sz="2400" b="1" dirty="0">
                <a:solidFill>
                  <a:srgbClr val="000000"/>
                </a:solidFill>
                <a:latin typeface="宋体" pitchFamily="2" charset="-122"/>
              </a:rPr>
              <a:t>2021·</a:t>
            </a:r>
            <a:r>
              <a:rPr lang="zh-CN" altLang="en-US" sz="2400" b="1" dirty="0">
                <a:solidFill>
                  <a:srgbClr val="000000"/>
                </a:solidFill>
                <a:latin typeface="宋体" pitchFamily="2" charset="-122"/>
              </a:rPr>
              <a:t>天津）下面对</a:t>
            </a:r>
            <a:r>
              <a:rPr lang="en-US" altLang="zh-CN" sz="2400" b="1" dirty="0">
                <a:solidFill>
                  <a:srgbClr val="000000"/>
                </a:solidFill>
                <a:latin typeface="宋体" pitchFamily="2" charset="-122"/>
              </a:rPr>
              <a:t>《</a:t>
            </a:r>
            <a:r>
              <a:rPr lang="zh-CN" altLang="en-US" sz="2400" b="1" dirty="0">
                <a:solidFill>
                  <a:srgbClr val="000000"/>
                </a:solidFill>
                <a:latin typeface="宋体" pitchFamily="2" charset="-122"/>
              </a:rPr>
              <a:t>闻王昌龄左迁龙标遥有此寄</a:t>
            </a:r>
            <a:r>
              <a:rPr lang="en-US" altLang="zh-CN" sz="2400" b="1" dirty="0">
                <a:solidFill>
                  <a:srgbClr val="000000"/>
                </a:solidFill>
                <a:latin typeface="宋体" pitchFamily="2" charset="-122"/>
              </a:rPr>
              <a:t>》</a:t>
            </a:r>
            <a:r>
              <a:rPr lang="zh-CN" altLang="en-US" sz="2400" b="1" dirty="0">
                <a:solidFill>
                  <a:srgbClr val="000000"/>
                </a:solidFill>
                <a:latin typeface="宋体" pitchFamily="2" charset="-122"/>
              </a:rPr>
              <a:t>一诗的赏析，不恰当的一项是（   </a:t>
            </a:r>
            <a:r>
              <a:rPr lang="zh-CN" altLang="en-US" sz="2400" b="1" dirty="0" smtClean="0">
                <a:solidFill>
                  <a:srgbClr val="000000"/>
                </a:solidFill>
                <a:latin typeface="宋体" pitchFamily="2" charset="-122"/>
              </a:rPr>
              <a:t>）</a:t>
            </a:r>
            <a:r>
              <a:rPr lang="en-US" altLang="zh-CN" sz="2400" b="1" dirty="0" smtClean="0">
                <a:solidFill>
                  <a:srgbClr val="000000"/>
                </a:solidFill>
                <a:latin typeface="宋体" pitchFamily="2" charset="-122"/>
              </a:rPr>
              <a:t> </a:t>
            </a:r>
            <a:endParaRPr lang="zh-CN" altLang="en-US" sz="2400" b="1" dirty="0">
              <a:solidFill>
                <a:srgbClr val="000000"/>
              </a:solidFill>
              <a:latin typeface="宋体" pitchFamily="2" charset="-122"/>
            </a:endParaRPr>
          </a:p>
        </p:txBody>
      </p:sp>
      <p:sp>
        <p:nvSpPr>
          <p:cNvPr id="8" name="矩形 7"/>
          <p:cNvSpPr>
            <a:spLocks noChangeArrowheads="1"/>
          </p:cNvSpPr>
          <p:nvPr/>
        </p:nvSpPr>
        <p:spPr bwMode="auto">
          <a:xfrm>
            <a:off x="3923928" y="957659"/>
            <a:ext cx="466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sz="2400" dirty="0" smtClean="0">
                <a:solidFill>
                  <a:srgbClr val="FF0000"/>
                </a:solidFill>
                <a:latin typeface="+mn-lt"/>
              </a:rPr>
              <a:t> C</a:t>
            </a:r>
            <a:endParaRPr lang="zh-CN" altLang="en-US" sz="2400" dirty="0" smtClean="0">
              <a:solidFill>
                <a:srgbClr val="FF0000"/>
              </a:solidFill>
              <a:latin typeface="+mn-lt"/>
            </a:endParaRPr>
          </a:p>
        </p:txBody>
      </p:sp>
    </p:spTree>
    <p:extLst>
      <p:ext uri="{BB962C8B-B14F-4D97-AF65-F5344CB8AC3E}">
        <p14:creationId xmlns:p14="http://schemas.microsoft.com/office/powerpoint/2010/main" val="250677586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8" name="组合 15"/>
          <p:cNvGrpSpPr>
            <a:grpSpLocks/>
          </p:cNvGrpSpPr>
          <p:nvPr/>
        </p:nvGrpSpPr>
        <p:grpSpPr bwMode="auto">
          <a:xfrm>
            <a:off x="34925" y="-20638"/>
            <a:ext cx="2008188" cy="523876"/>
            <a:chOff x="70" y="-63"/>
            <a:chExt cx="3161" cy="824"/>
          </a:xfrm>
        </p:grpSpPr>
        <p:sp>
          <p:nvSpPr>
            <p:cNvPr id="8602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dirty="0">
                  <a:latin typeface="黑体" pitchFamily="49" charset="-122"/>
                  <a:ea typeface="黑体" pitchFamily="49" charset="-122"/>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86019" name="矩形 5"/>
          <p:cNvSpPr>
            <a:spLocks noChangeArrowheads="1"/>
          </p:cNvSpPr>
          <p:nvPr/>
        </p:nvSpPr>
        <p:spPr bwMode="auto">
          <a:xfrm>
            <a:off x="669925" y="1365250"/>
            <a:ext cx="7358063" cy="295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b="1" dirty="0">
                <a:latin typeface="楷体" pitchFamily="49" charset="-122"/>
                <a:ea typeface="楷体" pitchFamily="49" charset="-122"/>
              </a:rPr>
              <a:t>次北固山下</a:t>
            </a:r>
            <a:r>
              <a:rPr lang="zh-CN" altLang="en-US" dirty="0">
                <a:latin typeface="楷体" pitchFamily="49" charset="-122"/>
                <a:ea typeface="楷体" pitchFamily="49" charset="-122"/>
              </a:rPr>
              <a:t>　</a:t>
            </a:r>
          </a:p>
          <a:p>
            <a:pPr algn="ctr"/>
            <a:r>
              <a:rPr lang="zh-CN" altLang="en-US" dirty="0">
                <a:latin typeface="楷体" pitchFamily="49" charset="-122"/>
                <a:ea typeface="楷体" pitchFamily="49" charset="-122"/>
              </a:rPr>
              <a:t>王　湾　</a:t>
            </a:r>
          </a:p>
          <a:p>
            <a:pPr algn="ctr"/>
            <a:r>
              <a:rPr lang="zh-CN" altLang="en-US" dirty="0">
                <a:latin typeface="楷体" pitchFamily="49" charset="-122"/>
                <a:ea typeface="楷体" pitchFamily="49" charset="-122"/>
              </a:rPr>
              <a:t>客路青山外</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行舟绿水前。</a:t>
            </a:r>
          </a:p>
          <a:p>
            <a:pPr algn="ctr"/>
            <a:r>
              <a:rPr lang="zh-CN" altLang="en-US" dirty="0">
                <a:latin typeface="楷体" pitchFamily="49" charset="-122"/>
                <a:ea typeface="楷体" pitchFamily="49" charset="-122"/>
              </a:rPr>
              <a:t>潮平两岸阔</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风正一帆悬。</a:t>
            </a:r>
          </a:p>
          <a:p>
            <a:pPr algn="ctr"/>
            <a:r>
              <a:rPr lang="zh-CN" altLang="en-US" dirty="0">
                <a:latin typeface="楷体" pitchFamily="49" charset="-122"/>
                <a:ea typeface="楷体" pitchFamily="49" charset="-122"/>
              </a:rPr>
              <a:t>海日生残夜</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江春入旧年。</a:t>
            </a:r>
          </a:p>
          <a:p>
            <a:pPr algn="ctr"/>
            <a:r>
              <a:rPr lang="zh-CN" altLang="en-US" dirty="0">
                <a:latin typeface="楷体" pitchFamily="49" charset="-122"/>
                <a:ea typeface="楷体" pitchFamily="49" charset="-122"/>
              </a:rPr>
              <a:t>乡书何处达</a:t>
            </a:r>
            <a:r>
              <a:rPr lang="en-US" altLang="zh-CN" dirty="0">
                <a:latin typeface="楷体" pitchFamily="49" charset="-122"/>
                <a:ea typeface="楷体" pitchFamily="49" charset="-122"/>
              </a:rPr>
              <a:t>?</a:t>
            </a:r>
            <a:r>
              <a:rPr lang="zh-CN" altLang="en-US" dirty="0">
                <a:latin typeface="楷体" pitchFamily="49" charset="-122"/>
                <a:ea typeface="楷体" pitchFamily="49" charset="-122"/>
              </a:rPr>
              <a:t>归雁洛阳边。</a:t>
            </a:r>
            <a:endParaRPr lang="en-US" altLang="zh-CN" dirty="0">
              <a:latin typeface="楷体" pitchFamily="49" charset="-122"/>
              <a:ea typeface="楷体" pitchFamily="49" charset="-122"/>
            </a:endParaRPr>
          </a:p>
          <a:p>
            <a:pPr algn="ctr"/>
            <a:endParaRPr lang="en-US" altLang="zh-CN" dirty="0"/>
          </a:p>
          <a:p>
            <a:r>
              <a:rPr lang="en-US" altLang="zh-CN" sz="2000" b="1" dirty="0" smtClean="0">
                <a:latin typeface="宋体" pitchFamily="2" charset="-122"/>
              </a:rPr>
              <a:t>   1</a:t>
            </a:r>
            <a:r>
              <a:rPr lang="en-US" altLang="zh-CN" sz="2000" b="1" dirty="0">
                <a:latin typeface="宋体" pitchFamily="2" charset="-122"/>
              </a:rPr>
              <a:t>.</a:t>
            </a:r>
            <a:r>
              <a:rPr lang="zh-CN" altLang="en-US" sz="2000" b="1" dirty="0">
                <a:latin typeface="宋体" pitchFamily="2" charset="-122"/>
              </a:rPr>
              <a:t>请赏析“潮平两岸阔”一句中“阔”字的妙处</a:t>
            </a:r>
            <a:r>
              <a:rPr lang="zh-CN" altLang="en-US" sz="2000" b="1" dirty="0" smtClean="0">
                <a:latin typeface="宋体" pitchFamily="2" charset="-122"/>
              </a:rPr>
              <a:t>。</a:t>
            </a:r>
            <a:endParaRPr lang="en-US" altLang="zh-CN" sz="2000" b="1" dirty="0">
              <a:latin typeface="宋体" pitchFamily="2" charset="-122"/>
            </a:endParaRPr>
          </a:p>
          <a:p>
            <a:pPr algn="ctr"/>
            <a:endParaRPr lang="en-US" altLang="zh-CN" sz="2000" b="1" dirty="0">
              <a:latin typeface="宋体" pitchFamily="2" charset="-122"/>
            </a:endParaRPr>
          </a:p>
          <a:p>
            <a:r>
              <a:rPr lang="en-US" altLang="zh-CN" sz="2000" b="1" dirty="0">
                <a:latin typeface="宋体" pitchFamily="2" charset="-122"/>
              </a:rPr>
              <a:t>   2.</a:t>
            </a:r>
            <a:r>
              <a:rPr lang="zh-CN" altLang="en-US" sz="2000" b="1" dirty="0">
                <a:latin typeface="宋体" pitchFamily="2" charset="-122"/>
              </a:rPr>
              <a:t>结合全诗分析作者是如何表达思乡之情的</a:t>
            </a:r>
            <a:r>
              <a:rPr lang="zh-CN" altLang="en-US" sz="2000" b="1" dirty="0" smtClean="0">
                <a:latin typeface="宋体" pitchFamily="2" charset="-122"/>
              </a:rPr>
              <a:t>。</a:t>
            </a:r>
            <a:endParaRPr lang="zh-CN" altLang="en-US" sz="2000" b="1" dirty="0">
              <a:latin typeface="宋体" pitchFamily="2" charset="-122"/>
            </a:endParaRPr>
          </a:p>
        </p:txBody>
      </p:sp>
      <p:sp>
        <p:nvSpPr>
          <p:cNvPr id="86020" name="矩形 1"/>
          <p:cNvSpPr>
            <a:spLocks noChangeArrowheads="1"/>
          </p:cNvSpPr>
          <p:nvPr/>
        </p:nvSpPr>
        <p:spPr bwMode="auto">
          <a:xfrm>
            <a:off x="179388" y="627063"/>
            <a:ext cx="89646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smtClean="0">
                <a:solidFill>
                  <a:srgbClr val="000000"/>
                </a:solidFill>
                <a:latin typeface="宋体" pitchFamily="2" charset="-122"/>
              </a:rPr>
              <a:t>五、（</a:t>
            </a:r>
            <a:r>
              <a:rPr lang="zh-CN" altLang="en-US" sz="2400" b="1" dirty="0" smtClean="0">
                <a:solidFill>
                  <a:srgbClr val="FF0000"/>
                </a:solidFill>
                <a:latin typeface="楷体" panose="02010609060101010101" pitchFamily="49" charset="-122"/>
                <a:ea typeface="楷体" panose="02010609060101010101" pitchFamily="49" charset="-122"/>
              </a:rPr>
              <a:t>中考真题</a:t>
            </a:r>
            <a:r>
              <a:rPr lang="zh-CN" altLang="en-US" sz="2400" b="1" dirty="0" smtClean="0">
                <a:solidFill>
                  <a:srgbClr val="000000"/>
                </a:solidFill>
                <a:latin typeface="宋体" pitchFamily="2" charset="-122"/>
              </a:rPr>
              <a:t>）阅</a:t>
            </a:r>
            <a:r>
              <a:rPr lang="zh-CN" altLang="en-US" sz="2400" b="1" dirty="0">
                <a:solidFill>
                  <a:srgbClr val="000000"/>
                </a:solidFill>
                <a:latin typeface="宋体" pitchFamily="2" charset="-122"/>
              </a:rPr>
              <a:t>读下</a:t>
            </a:r>
            <a:r>
              <a:rPr lang="zh-CN" altLang="en-US" sz="2400" b="1" dirty="0" smtClean="0">
                <a:solidFill>
                  <a:srgbClr val="000000"/>
                </a:solidFill>
                <a:latin typeface="宋体" pitchFamily="2" charset="-122"/>
              </a:rPr>
              <a:t>面的唐</a:t>
            </a:r>
            <a:r>
              <a:rPr lang="zh-CN" altLang="en-US" sz="2400" b="1" dirty="0">
                <a:solidFill>
                  <a:srgbClr val="000000"/>
                </a:solidFill>
                <a:latin typeface="宋体" pitchFamily="2" charset="-122"/>
              </a:rPr>
              <a:t>诗</a:t>
            </a:r>
            <a:r>
              <a:rPr lang="en-US" altLang="zh-CN" sz="2400" b="1" dirty="0">
                <a:solidFill>
                  <a:srgbClr val="000000"/>
                </a:solidFill>
                <a:latin typeface="宋体" pitchFamily="2" charset="-122"/>
              </a:rPr>
              <a:t>,</a:t>
            </a:r>
            <a:r>
              <a:rPr lang="zh-CN" altLang="en-US" sz="2400" b="1" dirty="0">
                <a:solidFill>
                  <a:srgbClr val="000000"/>
                </a:solidFill>
                <a:latin typeface="宋体" pitchFamily="2" charset="-122"/>
              </a:rPr>
              <a:t>回</a:t>
            </a:r>
            <a:r>
              <a:rPr lang="zh-CN" altLang="en-US" sz="2400" b="1" dirty="0" smtClean="0">
                <a:solidFill>
                  <a:srgbClr val="000000"/>
                </a:solidFill>
                <a:latin typeface="宋体" pitchFamily="2" charset="-122"/>
              </a:rPr>
              <a:t>答问</a:t>
            </a:r>
            <a:r>
              <a:rPr lang="zh-CN" altLang="en-US" sz="2400" b="1" dirty="0">
                <a:solidFill>
                  <a:srgbClr val="000000"/>
                </a:solidFill>
                <a:latin typeface="宋体" pitchFamily="2" charset="-122"/>
              </a:rPr>
              <a:t>题</a:t>
            </a:r>
            <a:r>
              <a:rPr lang="zh-CN" altLang="en-US" sz="2400" b="1" dirty="0" smtClean="0">
                <a:solidFill>
                  <a:srgbClr val="000000"/>
                </a:solidFill>
                <a:latin typeface="宋体" pitchFamily="2" charset="-122"/>
              </a:rPr>
              <a:t>。</a:t>
            </a:r>
            <a:endParaRPr lang="zh-CN" altLang="en-US" sz="2400" b="1" dirty="0">
              <a:solidFill>
                <a:srgbClr val="000000"/>
              </a:solidFill>
              <a:latin typeface="宋体" pitchFamily="2" charset="-122"/>
            </a:endParaRPr>
          </a:p>
        </p:txBody>
      </p:sp>
    </p:spTree>
  </p:cSld>
  <p:clrMapOvr>
    <a:masterClrMapping/>
  </p:clrMapOvr>
  <p:transition spd="slow">
    <p:random/>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42" name="组合 15"/>
          <p:cNvGrpSpPr>
            <a:grpSpLocks/>
          </p:cNvGrpSpPr>
          <p:nvPr/>
        </p:nvGrpSpPr>
        <p:grpSpPr bwMode="auto">
          <a:xfrm>
            <a:off x="34925" y="-20638"/>
            <a:ext cx="2008188" cy="523876"/>
            <a:chOff x="70" y="-63"/>
            <a:chExt cx="3161" cy="824"/>
          </a:xfrm>
        </p:grpSpPr>
        <p:sp>
          <p:nvSpPr>
            <p:cNvPr id="8704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课堂检测</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p:cNvSpPr>
            <a:spLocks noChangeArrowheads="1"/>
          </p:cNvSpPr>
          <p:nvPr/>
        </p:nvSpPr>
        <p:spPr bwMode="auto">
          <a:xfrm>
            <a:off x="357188" y="949325"/>
            <a:ext cx="8463284"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b="1" dirty="0">
                <a:latin typeface="楷体" pitchFamily="49" charset="-122"/>
                <a:ea typeface="楷体" pitchFamily="49" charset="-122"/>
              </a:rPr>
              <a:t>1.</a:t>
            </a:r>
            <a:r>
              <a:rPr lang="zh-CN" altLang="en-US" b="1" dirty="0">
                <a:latin typeface="楷体" pitchFamily="49" charset="-122"/>
                <a:ea typeface="楷体" pitchFamily="49" charset="-122"/>
              </a:rPr>
              <a:t>示例：“阔”字描绘了春潮涌来、江水上涨</a:t>
            </a:r>
            <a:r>
              <a:rPr lang="zh-CN" altLang="en-US" b="1" dirty="0" smtClean="0">
                <a:latin typeface="楷体" pitchFamily="49" charset="-122"/>
                <a:ea typeface="楷体" pitchFamily="49" charset="-122"/>
              </a:rPr>
              <a:t>时江面变</a:t>
            </a:r>
            <a:r>
              <a:rPr lang="zh-CN" altLang="en-US" b="1" dirty="0">
                <a:latin typeface="楷体" pitchFamily="49" charset="-122"/>
                <a:ea typeface="楷体" pitchFamily="49" charset="-122"/>
              </a:rPr>
              <a:t>得更加开阔的景</a:t>
            </a:r>
            <a:r>
              <a:rPr lang="zh-CN" altLang="en-US" b="1" dirty="0" smtClean="0">
                <a:latin typeface="楷体" pitchFamily="49" charset="-122"/>
                <a:ea typeface="楷体" pitchFamily="49" charset="-122"/>
              </a:rPr>
              <a:t>象</a:t>
            </a:r>
            <a:r>
              <a:rPr lang="en-US" altLang="zh-CN" b="1" dirty="0" smtClean="0">
                <a:latin typeface="楷体" pitchFamily="49" charset="-122"/>
                <a:ea typeface="楷体" pitchFamily="49" charset="-122"/>
              </a:rPr>
              <a:t>,</a:t>
            </a:r>
            <a:r>
              <a:rPr lang="zh-CN" altLang="en-US" b="1" dirty="0">
                <a:latin typeface="楷体" pitchFamily="49" charset="-122"/>
                <a:ea typeface="楷体" pitchFamily="49" charset="-122"/>
              </a:rPr>
              <a:t>营造了一种恢宏阔大的境</a:t>
            </a:r>
            <a:r>
              <a:rPr lang="zh-CN" altLang="en-US" b="1" dirty="0" smtClean="0">
                <a:latin typeface="楷体" pitchFamily="49" charset="-122"/>
                <a:ea typeface="楷体" pitchFamily="49" charset="-122"/>
              </a:rPr>
              <a:t>界。</a:t>
            </a:r>
            <a:r>
              <a:rPr lang="zh-CN" altLang="en-US" b="1" dirty="0">
                <a:latin typeface="楷体" pitchFamily="49" charset="-122"/>
                <a:ea typeface="楷体" pitchFamily="49" charset="-122"/>
              </a:rPr>
              <a:t>　</a:t>
            </a:r>
            <a:endParaRPr lang="en-US" altLang="zh-CN" b="1" dirty="0">
              <a:latin typeface="楷体" pitchFamily="49" charset="-122"/>
              <a:ea typeface="楷体" pitchFamily="49" charset="-122"/>
            </a:endParaRPr>
          </a:p>
          <a:p>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解析</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本题从炼字的角度考查学生赏析诗</a:t>
            </a:r>
            <a:r>
              <a:rPr lang="zh-CN" altLang="en-US" b="1" dirty="0" smtClean="0">
                <a:solidFill>
                  <a:srgbClr val="0000FF"/>
                </a:solidFill>
                <a:latin typeface="楷体" pitchFamily="49" charset="-122"/>
                <a:ea typeface="楷体" pitchFamily="49" charset="-122"/>
              </a:rPr>
              <a:t>词的能</a:t>
            </a:r>
            <a:r>
              <a:rPr lang="zh-CN" altLang="en-US" b="1" dirty="0">
                <a:solidFill>
                  <a:srgbClr val="0000FF"/>
                </a:solidFill>
                <a:latin typeface="楷体" pitchFamily="49" charset="-122"/>
                <a:ea typeface="楷体" pitchFamily="49" charset="-122"/>
              </a:rPr>
              <a:t>力。解答时</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先明确“阔”字的本义</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再分</a:t>
            </a:r>
            <a:r>
              <a:rPr lang="zh-CN" altLang="en-US" b="1" dirty="0" smtClean="0">
                <a:solidFill>
                  <a:srgbClr val="0000FF"/>
                </a:solidFill>
                <a:latin typeface="楷体" pitchFamily="49" charset="-122"/>
                <a:ea typeface="楷体" pitchFamily="49" charset="-122"/>
              </a:rPr>
              <a:t>析颔联</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可知“阔”字描绘</a:t>
            </a:r>
            <a:r>
              <a:rPr lang="zh-CN" altLang="en-US" b="1" dirty="0" smtClean="0">
                <a:solidFill>
                  <a:srgbClr val="0000FF"/>
                </a:solidFill>
                <a:latin typeface="楷体" pitchFamily="49" charset="-122"/>
                <a:ea typeface="楷体" pitchFamily="49" charset="-122"/>
              </a:rPr>
              <a:t>出江面是否开阔</a:t>
            </a:r>
            <a:r>
              <a:rPr lang="en-US" altLang="zh-CN" b="1" dirty="0" smtClean="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在空间上给人一种开阔无限的感觉。</a:t>
            </a:r>
          </a:p>
        </p:txBody>
      </p:sp>
      <p:sp>
        <p:nvSpPr>
          <p:cNvPr id="7" name="矩形 6"/>
          <p:cNvSpPr>
            <a:spLocks noChangeArrowheads="1"/>
          </p:cNvSpPr>
          <p:nvPr/>
        </p:nvSpPr>
        <p:spPr bwMode="auto">
          <a:xfrm>
            <a:off x="323850" y="2428875"/>
            <a:ext cx="8496622"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b="1" dirty="0">
                <a:latin typeface="楷体" pitchFamily="49" charset="-122"/>
                <a:ea typeface="楷体" pitchFamily="49" charset="-122"/>
              </a:rPr>
              <a:t>2.</a:t>
            </a:r>
            <a:r>
              <a:rPr lang="zh-CN" altLang="en-US" b="1" dirty="0">
                <a:latin typeface="楷体" pitchFamily="49" charset="-122"/>
                <a:ea typeface="楷体" pitchFamily="49" charset="-122"/>
              </a:rPr>
              <a:t>示</a:t>
            </a:r>
            <a:r>
              <a:rPr lang="zh-CN" altLang="en-US" b="1" dirty="0" smtClean="0">
                <a:latin typeface="楷体" pitchFamily="49" charset="-122"/>
                <a:ea typeface="楷体" pitchFamily="49" charset="-122"/>
              </a:rPr>
              <a:t>例：首</a:t>
            </a:r>
            <a:r>
              <a:rPr lang="zh-CN" altLang="en-US" b="1" dirty="0">
                <a:latin typeface="楷体" pitchFamily="49" charset="-122"/>
                <a:ea typeface="楷体" pitchFamily="49" charset="-122"/>
              </a:rPr>
              <a:t>联点出“客路”</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表明自己出行在外</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点明思乡之</a:t>
            </a:r>
            <a:r>
              <a:rPr lang="zh-CN" altLang="en-US" b="1" dirty="0" smtClean="0">
                <a:latin typeface="楷体" pitchFamily="49" charset="-122"/>
                <a:ea typeface="楷体" pitchFamily="49" charset="-122"/>
              </a:rPr>
              <a:t>情</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颈联写</a:t>
            </a:r>
            <a:r>
              <a:rPr lang="zh-CN" altLang="en-US" b="1" dirty="0">
                <a:latin typeface="楷体" pitchFamily="49" charset="-122"/>
                <a:ea typeface="楷体" pitchFamily="49" charset="-122"/>
              </a:rPr>
              <a:t>时序交替中的景物</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暗示时光流逝</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表达不能回乡的忧</a:t>
            </a:r>
            <a:r>
              <a:rPr lang="zh-CN" altLang="en-US" b="1" dirty="0" smtClean="0">
                <a:latin typeface="楷体" pitchFamily="49" charset="-122"/>
                <a:ea typeface="楷体" pitchFamily="49" charset="-122"/>
              </a:rPr>
              <a:t>愁</a:t>
            </a:r>
            <a:r>
              <a:rPr lang="en-US" altLang="zh-CN" b="1" dirty="0" smtClean="0">
                <a:latin typeface="楷体" pitchFamily="49" charset="-122"/>
                <a:ea typeface="楷体" pitchFamily="49" charset="-122"/>
              </a:rPr>
              <a:t>;</a:t>
            </a:r>
            <a:r>
              <a:rPr lang="zh-CN" altLang="en-US" b="1" dirty="0">
                <a:latin typeface="楷体" pitchFamily="49" charset="-122"/>
                <a:ea typeface="楷体" pitchFamily="49" charset="-122"/>
              </a:rPr>
              <a:t>尾联欲借“归雁”传递“乡书”</a:t>
            </a:r>
            <a:r>
              <a:rPr lang="en-US" altLang="zh-CN" b="1" dirty="0">
                <a:latin typeface="楷体" pitchFamily="49" charset="-122"/>
                <a:ea typeface="楷体" pitchFamily="49" charset="-122"/>
              </a:rPr>
              <a:t>,</a:t>
            </a:r>
            <a:r>
              <a:rPr lang="zh-CN" altLang="en-US" b="1" dirty="0">
                <a:latin typeface="楷体" pitchFamily="49" charset="-122"/>
                <a:ea typeface="楷体" pitchFamily="49" charset="-122"/>
              </a:rPr>
              <a:t>饱含对家乡的思念之</a:t>
            </a:r>
            <a:r>
              <a:rPr lang="zh-CN" altLang="en-US" b="1" dirty="0" smtClean="0">
                <a:latin typeface="楷体" pitchFamily="49" charset="-122"/>
                <a:ea typeface="楷体" pitchFamily="49" charset="-122"/>
              </a:rPr>
              <a:t>情。</a:t>
            </a:r>
            <a:r>
              <a:rPr lang="zh-CN" altLang="en-US" b="1" dirty="0">
                <a:latin typeface="楷体" pitchFamily="49" charset="-122"/>
                <a:ea typeface="楷体" pitchFamily="49" charset="-122"/>
              </a:rPr>
              <a:t>　</a:t>
            </a:r>
            <a:endParaRPr lang="en-US" altLang="zh-CN" b="1" dirty="0">
              <a:latin typeface="楷体" pitchFamily="49" charset="-122"/>
              <a:ea typeface="楷体" pitchFamily="49" charset="-122"/>
            </a:endParaRPr>
          </a:p>
          <a:p>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解析</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本题考查学生理解和把握诗</a:t>
            </a:r>
            <a:r>
              <a:rPr lang="zh-CN" altLang="en-US" b="1" dirty="0" smtClean="0">
                <a:solidFill>
                  <a:srgbClr val="0000FF"/>
                </a:solidFill>
                <a:latin typeface="楷体" pitchFamily="49" charset="-122"/>
                <a:ea typeface="楷体" pitchFamily="49" charset="-122"/>
              </a:rPr>
              <a:t>歌的</a:t>
            </a:r>
            <a:r>
              <a:rPr lang="zh-CN" altLang="en-US" b="1" dirty="0">
                <a:solidFill>
                  <a:srgbClr val="0000FF"/>
                </a:solidFill>
                <a:latin typeface="楷体" pitchFamily="49" charset="-122"/>
                <a:ea typeface="楷体" pitchFamily="49" charset="-122"/>
              </a:rPr>
              <a:t>思想感情的能力</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需在理解诗意的基础上分析解答。开头以对偶句发端</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写神驰故里的漂泊羁旅之情</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颔联写“潮平</a:t>
            </a:r>
            <a:r>
              <a:rPr lang="zh-CN" altLang="en-US" b="1" dirty="0" smtClean="0">
                <a:solidFill>
                  <a:srgbClr val="0000FF"/>
                </a:solidFill>
                <a:latin typeface="楷体" pitchFamily="49" charset="-122"/>
                <a:ea typeface="楷体" pitchFamily="49" charset="-122"/>
              </a:rPr>
              <a:t>”</a:t>
            </a:r>
            <a:r>
              <a:rPr lang="en-US" altLang="zh-CN" b="1" dirty="0">
                <a:solidFill>
                  <a:srgbClr val="0000FF"/>
                </a:solidFill>
                <a:latin typeface="楷体" pitchFamily="49" charset="-122"/>
                <a:ea typeface="楷体" pitchFamily="49" charset="-122"/>
              </a:rPr>
              <a:t> </a:t>
            </a:r>
            <a:r>
              <a:rPr lang="zh-CN" altLang="en-US" b="1" dirty="0" smtClean="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风正”的江上行船</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情景恢宏阔大</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颈联写拂晓行船的情景</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对仗隐含哲理</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尾联见雁思亲</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与首联呼应。全诗笼罩着一层淡淡的思乡愁绪。</a:t>
            </a:r>
          </a:p>
        </p:txBody>
      </p:sp>
      <p:sp>
        <p:nvSpPr>
          <p:cNvPr id="87045" name="TextBox 7"/>
          <p:cNvSpPr txBox="1">
            <a:spLocks noChangeArrowheads="1"/>
          </p:cNvSpPr>
          <p:nvPr/>
        </p:nvSpPr>
        <p:spPr bwMode="auto">
          <a:xfrm>
            <a:off x="395288" y="500063"/>
            <a:ext cx="1214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000" b="1">
                <a:solidFill>
                  <a:srgbClr val="FF0000"/>
                </a:solidFill>
                <a:latin typeface="宋体" pitchFamily="2" charset="-122"/>
              </a:rPr>
              <a:t>答案示例</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6" name="组合 12"/>
          <p:cNvGrpSpPr>
            <a:grpSpLocks/>
          </p:cNvGrpSpPr>
          <p:nvPr/>
        </p:nvGrpSpPr>
        <p:grpSpPr bwMode="auto">
          <a:xfrm>
            <a:off x="34925" y="-20638"/>
            <a:ext cx="2008188" cy="523876"/>
            <a:chOff x="70" y="-63"/>
            <a:chExt cx="3161" cy="824"/>
          </a:xfrm>
        </p:grpSpPr>
        <p:sp>
          <p:nvSpPr>
            <p:cNvPr id="8807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8067" name="矩形 1"/>
          <p:cNvSpPr>
            <a:spLocks noChangeArrowheads="1"/>
          </p:cNvSpPr>
          <p:nvPr/>
        </p:nvSpPr>
        <p:spPr bwMode="auto">
          <a:xfrm>
            <a:off x="1258888" y="957263"/>
            <a:ext cx="5905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a:solidFill>
                  <a:srgbClr val="000000"/>
                </a:solidFill>
                <a:latin typeface="黑体" pitchFamily="49" charset="-122"/>
                <a:ea typeface="黑体" pitchFamily="49" charset="-122"/>
              </a:rPr>
              <a:t>古代</a:t>
            </a:r>
            <a:r>
              <a:rPr lang="zh-CN" altLang="en-US" sz="2400">
                <a:solidFill>
                  <a:srgbClr val="FF0000"/>
                </a:solidFill>
                <a:latin typeface="黑体" pitchFamily="49" charset="-122"/>
                <a:ea typeface="黑体" pitchFamily="49" charset="-122"/>
              </a:rPr>
              <a:t>“思乡”</a:t>
            </a:r>
            <a:r>
              <a:rPr lang="zh-CN" altLang="en-US" sz="2400">
                <a:solidFill>
                  <a:srgbClr val="000000"/>
                </a:solidFill>
                <a:latin typeface="黑体" pitchFamily="49" charset="-122"/>
                <a:ea typeface="黑体" pitchFamily="49" charset="-122"/>
              </a:rPr>
              <a:t>题材的诗歌中常见的</a:t>
            </a:r>
            <a:r>
              <a:rPr lang="zh-CN" altLang="en-US" sz="2400">
                <a:solidFill>
                  <a:srgbClr val="FF0000"/>
                </a:solidFill>
                <a:latin typeface="黑体" pitchFamily="49" charset="-122"/>
                <a:ea typeface="黑体" pitchFamily="49" charset="-122"/>
              </a:rPr>
              <a:t>意象</a:t>
            </a:r>
            <a:endParaRPr lang="en-US" altLang="zh-CN" sz="2400">
              <a:solidFill>
                <a:srgbClr val="000000"/>
              </a:solidFill>
              <a:latin typeface="黑体" pitchFamily="49" charset="-122"/>
              <a:ea typeface="黑体" pitchFamily="49" charset="-122"/>
            </a:endParaRPr>
          </a:p>
        </p:txBody>
      </p:sp>
      <p:sp>
        <p:nvSpPr>
          <p:cNvPr id="88068" name="矩形 2"/>
          <p:cNvSpPr>
            <a:spLocks noChangeArrowheads="1"/>
          </p:cNvSpPr>
          <p:nvPr/>
        </p:nvSpPr>
        <p:spPr bwMode="auto">
          <a:xfrm>
            <a:off x="1258888" y="1779588"/>
            <a:ext cx="1296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明月</a:t>
            </a:r>
            <a:endParaRPr lang="en-US" altLang="zh-CN" sz="2400">
              <a:solidFill>
                <a:srgbClr val="000000"/>
              </a:solidFill>
              <a:latin typeface="楷体" pitchFamily="49" charset="-122"/>
              <a:ea typeface="楷体" pitchFamily="49" charset="-122"/>
            </a:endParaRPr>
          </a:p>
        </p:txBody>
      </p:sp>
      <p:sp>
        <p:nvSpPr>
          <p:cNvPr id="88069" name="矩形 3"/>
          <p:cNvSpPr>
            <a:spLocks noChangeArrowheads="1"/>
          </p:cNvSpPr>
          <p:nvPr/>
        </p:nvSpPr>
        <p:spPr bwMode="auto">
          <a:xfrm>
            <a:off x="1979613" y="1779588"/>
            <a:ext cx="5905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楷体" pitchFamily="49" charset="-122"/>
                <a:ea typeface="楷体" pitchFamily="49" charset="-122"/>
              </a:rPr>
              <a:t>——</a:t>
            </a:r>
            <a:r>
              <a:rPr lang="zh-CN" altLang="en-US" sz="2400" b="1">
                <a:solidFill>
                  <a:srgbClr val="0000FF"/>
                </a:solidFill>
                <a:latin typeface="楷体" pitchFamily="49" charset="-122"/>
                <a:ea typeface="楷体" pitchFamily="49" charset="-122"/>
              </a:rPr>
              <a:t>人有悲欢离合，月有阴晴圆缺。</a:t>
            </a:r>
            <a:endParaRPr lang="en-US" altLang="zh-CN" sz="2400" b="1">
              <a:solidFill>
                <a:srgbClr val="0000FF"/>
              </a:solidFill>
              <a:latin typeface="楷体" pitchFamily="49" charset="-122"/>
              <a:ea typeface="楷体" pitchFamily="49" charset="-122"/>
            </a:endParaRPr>
          </a:p>
        </p:txBody>
      </p:sp>
      <p:sp>
        <p:nvSpPr>
          <p:cNvPr id="88070" name="矩形 4"/>
          <p:cNvSpPr>
            <a:spLocks noChangeArrowheads="1"/>
          </p:cNvSpPr>
          <p:nvPr/>
        </p:nvSpPr>
        <p:spPr bwMode="auto">
          <a:xfrm>
            <a:off x="1206500" y="2386013"/>
            <a:ext cx="14208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杨柳</a:t>
            </a:r>
            <a:endParaRPr lang="en-US" altLang="zh-CN" sz="2400">
              <a:solidFill>
                <a:srgbClr val="000000"/>
              </a:solidFill>
              <a:latin typeface="楷体" pitchFamily="49" charset="-122"/>
              <a:ea typeface="楷体" pitchFamily="49" charset="-122"/>
            </a:endParaRPr>
          </a:p>
        </p:txBody>
      </p:sp>
      <p:sp>
        <p:nvSpPr>
          <p:cNvPr id="88071" name="矩形 6"/>
          <p:cNvSpPr>
            <a:spLocks noChangeArrowheads="1"/>
          </p:cNvSpPr>
          <p:nvPr/>
        </p:nvSpPr>
        <p:spPr bwMode="auto">
          <a:xfrm>
            <a:off x="1979613" y="2401888"/>
            <a:ext cx="5957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楷体" pitchFamily="49" charset="-122"/>
                <a:ea typeface="楷体" pitchFamily="49" charset="-122"/>
              </a:rPr>
              <a:t>——</a:t>
            </a:r>
            <a:r>
              <a:rPr lang="zh-CN" altLang="en-US" sz="2400" b="1">
                <a:solidFill>
                  <a:srgbClr val="0000FF"/>
                </a:solidFill>
                <a:latin typeface="楷体" pitchFamily="49" charset="-122"/>
                <a:ea typeface="楷体" pitchFamily="49" charset="-122"/>
              </a:rPr>
              <a:t>今宵酒醒何处，杨柳岸晓风残月。</a:t>
            </a:r>
            <a:endParaRPr lang="en-US" altLang="zh-CN" sz="2400" b="1">
              <a:solidFill>
                <a:srgbClr val="0000FF"/>
              </a:solidFill>
              <a:latin typeface="楷体" pitchFamily="49" charset="-122"/>
              <a:ea typeface="楷体" pitchFamily="49" charset="-122"/>
            </a:endParaRPr>
          </a:p>
        </p:txBody>
      </p:sp>
      <p:sp>
        <p:nvSpPr>
          <p:cNvPr id="88072" name="矩形 7"/>
          <p:cNvSpPr>
            <a:spLocks noChangeArrowheads="1"/>
          </p:cNvSpPr>
          <p:nvPr/>
        </p:nvSpPr>
        <p:spPr bwMode="auto">
          <a:xfrm>
            <a:off x="1187450" y="2932113"/>
            <a:ext cx="965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大雁</a:t>
            </a:r>
            <a:endParaRPr lang="en-US" altLang="zh-CN" sz="2400">
              <a:solidFill>
                <a:srgbClr val="000000"/>
              </a:solidFill>
              <a:latin typeface="楷体" pitchFamily="49" charset="-122"/>
              <a:ea typeface="楷体" pitchFamily="49" charset="-122"/>
            </a:endParaRPr>
          </a:p>
        </p:txBody>
      </p:sp>
      <p:sp>
        <p:nvSpPr>
          <p:cNvPr id="88073" name="矩形 8"/>
          <p:cNvSpPr>
            <a:spLocks noChangeArrowheads="1"/>
          </p:cNvSpPr>
          <p:nvPr/>
        </p:nvSpPr>
        <p:spPr bwMode="auto">
          <a:xfrm>
            <a:off x="1979613" y="2932113"/>
            <a:ext cx="4516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楷体" pitchFamily="49" charset="-122"/>
                <a:ea typeface="楷体" pitchFamily="49" charset="-122"/>
              </a:rPr>
              <a:t>——</a:t>
            </a:r>
            <a:r>
              <a:rPr lang="zh-CN" altLang="en-US" sz="2400" b="1">
                <a:solidFill>
                  <a:srgbClr val="0000FF"/>
                </a:solidFill>
                <a:latin typeface="楷体" pitchFamily="49" charset="-122"/>
                <a:ea typeface="楷体" pitchFamily="49" charset="-122"/>
              </a:rPr>
              <a:t>乡书何处达？归雁洛阳边。</a:t>
            </a:r>
            <a:endParaRPr lang="en-US" altLang="zh-CN" sz="2400" b="1">
              <a:solidFill>
                <a:srgbClr val="0000FF"/>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90" name="组合 12"/>
          <p:cNvGrpSpPr>
            <a:grpSpLocks/>
          </p:cNvGrpSpPr>
          <p:nvPr/>
        </p:nvGrpSpPr>
        <p:grpSpPr bwMode="auto">
          <a:xfrm>
            <a:off x="34925" y="-20638"/>
            <a:ext cx="2008188" cy="523876"/>
            <a:chOff x="70" y="-63"/>
            <a:chExt cx="3161" cy="824"/>
          </a:xfrm>
        </p:grpSpPr>
        <p:sp>
          <p:nvSpPr>
            <p:cNvPr id="8909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9091" name="TextBox 3"/>
          <p:cNvSpPr txBox="1">
            <a:spLocks noChangeArrowheads="1"/>
          </p:cNvSpPr>
          <p:nvPr/>
        </p:nvSpPr>
        <p:spPr bwMode="auto">
          <a:xfrm>
            <a:off x="1331913" y="3222625"/>
            <a:ext cx="7921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梦</a:t>
            </a:r>
            <a:endParaRPr lang="zh-CN" altLang="en-US" sz="2400">
              <a:latin typeface="楷体" pitchFamily="49" charset="-122"/>
              <a:ea typeface="楷体" pitchFamily="49" charset="-122"/>
            </a:endParaRPr>
          </a:p>
        </p:txBody>
      </p:sp>
      <p:sp>
        <p:nvSpPr>
          <p:cNvPr id="89092" name="矩形 6"/>
          <p:cNvSpPr>
            <a:spLocks noChangeArrowheads="1"/>
          </p:cNvSpPr>
          <p:nvPr/>
        </p:nvSpPr>
        <p:spPr bwMode="auto">
          <a:xfrm>
            <a:off x="1314450" y="1346200"/>
            <a:ext cx="1208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寒蝉</a:t>
            </a:r>
            <a:endParaRPr lang="en-US" altLang="zh-CN" sz="2400">
              <a:solidFill>
                <a:srgbClr val="000000"/>
              </a:solidFill>
              <a:latin typeface="楷体" pitchFamily="49" charset="-122"/>
              <a:ea typeface="楷体" pitchFamily="49" charset="-122"/>
            </a:endParaRPr>
          </a:p>
        </p:txBody>
      </p:sp>
      <p:sp>
        <p:nvSpPr>
          <p:cNvPr id="89093" name="矩形 7"/>
          <p:cNvSpPr>
            <a:spLocks noChangeArrowheads="1"/>
          </p:cNvSpPr>
          <p:nvPr/>
        </p:nvSpPr>
        <p:spPr bwMode="auto">
          <a:xfrm>
            <a:off x="1990725" y="1347788"/>
            <a:ext cx="3876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楷体" pitchFamily="49" charset="-122"/>
                <a:ea typeface="楷体" pitchFamily="49" charset="-122"/>
              </a:rPr>
              <a:t>——</a:t>
            </a:r>
            <a:r>
              <a:rPr lang="zh-CN" altLang="en-US" sz="2400" b="1">
                <a:solidFill>
                  <a:srgbClr val="0000FF"/>
                </a:solidFill>
                <a:latin typeface="楷体" pitchFamily="49" charset="-122"/>
                <a:ea typeface="楷体" pitchFamily="49" charset="-122"/>
              </a:rPr>
              <a:t>寒蝉凄切，对长亭晚。</a:t>
            </a:r>
            <a:endParaRPr lang="en-US" altLang="zh-CN" sz="2400" b="1">
              <a:solidFill>
                <a:srgbClr val="0000FF"/>
              </a:solidFill>
              <a:latin typeface="楷体" pitchFamily="49" charset="-122"/>
              <a:ea typeface="楷体" pitchFamily="49" charset="-122"/>
            </a:endParaRPr>
          </a:p>
        </p:txBody>
      </p:sp>
      <p:sp>
        <p:nvSpPr>
          <p:cNvPr id="89094" name="矩形 8"/>
          <p:cNvSpPr>
            <a:spLocks noChangeArrowheads="1"/>
          </p:cNvSpPr>
          <p:nvPr/>
        </p:nvSpPr>
        <p:spPr bwMode="auto">
          <a:xfrm>
            <a:off x="1314450" y="1874838"/>
            <a:ext cx="10636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itchFamily="49" charset="-122"/>
                <a:ea typeface="楷体" pitchFamily="49" charset="-122"/>
              </a:rPr>
              <a:t>捣衣</a:t>
            </a:r>
            <a:endParaRPr lang="en-US" altLang="zh-CN" sz="2400">
              <a:solidFill>
                <a:srgbClr val="000000"/>
              </a:solidFill>
              <a:latin typeface="楷体" pitchFamily="49" charset="-122"/>
              <a:ea typeface="楷体" pitchFamily="49" charset="-122"/>
            </a:endParaRPr>
          </a:p>
        </p:txBody>
      </p:sp>
      <p:sp>
        <p:nvSpPr>
          <p:cNvPr id="89095" name="矩形 9"/>
          <p:cNvSpPr>
            <a:spLocks noChangeArrowheads="1"/>
          </p:cNvSpPr>
          <p:nvPr/>
        </p:nvSpPr>
        <p:spPr bwMode="auto">
          <a:xfrm>
            <a:off x="1955800" y="1874838"/>
            <a:ext cx="564038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楷体" pitchFamily="49" charset="-122"/>
                <a:ea typeface="楷体" pitchFamily="49" charset="-122"/>
              </a:rPr>
              <a:t>——</a:t>
            </a:r>
            <a:r>
              <a:rPr lang="zh-CN" altLang="en-US" sz="2400" b="1">
                <a:solidFill>
                  <a:srgbClr val="0000FF"/>
                </a:solidFill>
                <a:latin typeface="楷体" pitchFamily="49" charset="-122"/>
                <a:ea typeface="楷体" pitchFamily="49" charset="-122"/>
              </a:rPr>
              <a:t>长安一片月，万户捣衣声。</a:t>
            </a:r>
            <a:endParaRPr lang="en-US" altLang="zh-CN" sz="2400" b="1">
              <a:solidFill>
                <a:srgbClr val="0000FF"/>
              </a:solidFill>
              <a:latin typeface="楷体" pitchFamily="49" charset="-122"/>
              <a:ea typeface="楷体" pitchFamily="49" charset="-122"/>
            </a:endParaRPr>
          </a:p>
          <a:p>
            <a:r>
              <a:rPr lang="en-US" altLang="zh-CN" sz="2400" b="1">
                <a:solidFill>
                  <a:srgbClr val="0000FF"/>
                </a:solidFill>
                <a:latin typeface="楷体" pitchFamily="49" charset="-122"/>
                <a:ea typeface="楷体" pitchFamily="49" charset="-122"/>
              </a:rPr>
              <a:t>    </a:t>
            </a:r>
            <a:r>
              <a:rPr lang="zh-CN" altLang="en-US" sz="2400" b="1">
                <a:solidFill>
                  <a:srgbClr val="0000FF"/>
                </a:solidFill>
                <a:latin typeface="楷体" pitchFamily="49" charset="-122"/>
                <a:ea typeface="楷体" pitchFamily="49" charset="-122"/>
              </a:rPr>
              <a:t>秋风吹不尽，总是玉关情。</a:t>
            </a:r>
            <a:endParaRPr lang="en-US" altLang="zh-CN" sz="2400" b="1">
              <a:solidFill>
                <a:srgbClr val="0000FF"/>
              </a:solidFill>
              <a:latin typeface="楷体" pitchFamily="49" charset="-122"/>
              <a:ea typeface="楷体" pitchFamily="49" charset="-122"/>
            </a:endParaRPr>
          </a:p>
          <a:p>
            <a:r>
              <a:rPr lang="en-US" altLang="zh-CN" sz="2400" b="1">
                <a:solidFill>
                  <a:srgbClr val="0000FF"/>
                </a:solidFill>
                <a:latin typeface="楷体" pitchFamily="49" charset="-122"/>
                <a:ea typeface="楷体" pitchFamily="49" charset="-122"/>
              </a:rPr>
              <a:t>    </a:t>
            </a:r>
            <a:r>
              <a:rPr lang="zh-CN" altLang="en-US" sz="2400" b="1">
                <a:solidFill>
                  <a:srgbClr val="0000FF"/>
                </a:solidFill>
                <a:latin typeface="楷体" pitchFamily="49" charset="-122"/>
                <a:ea typeface="楷体" pitchFamily="49" charset="-122"/>
              </a:rPr>
              <a:t>何日平胡虏，良人罢远征？</a:t>
            </a:r>
            <a:endParaRPr lang="en-US" altLang="zh-CN" sz="2400" b="1">
              <a:solidFill>
                <a:srgbClr val="0000FF"/>
              </a:solidFill>
              <a:latin typeface="楷体" pitchFamily="49" charset="-122"/>
              <a:ea typeface="楷体" pitchFamily="49" charset="-122"/>
            </a:endParaRPr>
          </a:p>
        </p:txBody>
      </p:sp>
      <p:sp>
        <p:nvSpPr>
          <p:cNvPr id="89096" name="矩形 10"/>
          <p:cNvSpPr>
            <a:spLocks noChangeArrowheads="1"/>
          </p:cNvSpPr>
          <p:nvPr/>
        </p:nvSpPr>
        <p:spPr bwMode="auto">
          <a:xfrm>
            <a:off x="1825625" y="3181350"/>
            <a:ext cx="59150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400" b="1">
                <a:solidFill>
                  <a:srgbClr val="0000FF"/>
                </a:solidFill>
                <a:latin typeface="楷体" pitchFamily="49" charset="-122"/>
                <a:ea typeface="楷体" pitchFamily="49" charset="-122"/>
              </a:rPr>
              <a:t>——</a:t>
            </a:r>
            <a:r>
              <a:rPr lang="zh-CN" altLang="en-US" sz="2400" b="1">
                <a:solidFill>
                  <a:srgbClr val="0000FF"/>
                </a:solidFill>
                <a:latin typeface="楷体" pitchFamily="49" charset="-122"/>
                <a:ea typeface="楷体" pitchFamily="49" charset="-122"/>
              </a:rPr>
              <a:t>寒江近户慢流声，竹影当窗月乱明。</a:t>
            </a:r>
            <a:endParaRPr lang="en-US" altLang="zh-CN" sz="2400" b="1">
              <a:solidFill>
                <a:srgbClr val="0000FF"/>
              </a:solidFill>
              <a:latin typeface="楷体" pitchFamily="49" charset="-122"/>
              <a:ea typeface="楷体" pitchFamily="49" charset="-122"/>
            </a:endParaRPr>
          </a:p>
          <a:p>
            <a:r>
              <a:rPr lang="zh-CN" altLang="en-US" sz="2400" b="1">
                <a:solidFill>
                  <a:srgbClr val="0000FF"/>
                </a:solidFill>
                <a:latin typeface="楷体" pitchFamily="49" charset="-122"/>
                <a:ea typeface="楷体" pitchFamily="49" charset="-122"/>
              </a:rPr>
              <a:t>    归梦不知湖水阔，夜来还到洛阳城。</a:t>
            </a:r>
          </a:p>
        </p:txBody>
      </p:sp>
      <p:sp>
        <p:nvSpPr>
          <p:cNvPr id="89097" name="矩形 11"/>
          <p:cNvSpPr>
            <a:spLocks noChangeArrowheads="1"/>
          </p:cNvSpPr>
          <p:nvPr/>
        </p:nvSpPr>
        <p:spPr bwMode="auto">
          <a:xfrm>
            <a:off x="1042988" y="700088"/>
            <a:ext cx="5905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a:solidFill>
                  <a:srgbClr val="000000"/>
                </a:solidFill>
                <a:latin typeface="黑体" pitchFamily="49" charset="-122"/>
                <a:ea typeface="黑体" pitchFamily="49" charset="-122"/>
              </a:rPr>
              <a:t>古代</a:t>
            </a:r>
            <a:r>
              <a:rPr lang="zh-CN" altLang="en-US" sz="2400">
                <a:solidFill>
                  <a:srgbClr val="FF0000"/>
                </a:solidFill>
                <a:latin typeface="黑体" pitchFamily="49" charset="-122"/>
                <a:ea typeface="黑体" pitchFamily="49" charset="-122"/>
              </a:rPr>
              <a:t>“思乡”</a:t>
            </a:r>
            <a:r>
              <a:rPr lang="zh-CN" altLang="en-US" sz="2400">
                <a:solidFill>
                  <a:srgbClr val="000000"/>
                </a:solidFill>
                <a:latin typeface="黑体" pitchFamily="49" charset="-122"/>
                <a:ea typeface="黑体" pitchFamily="49" charset="-122"/>
              </a:rPr>
              <a:t>题材的诗歌中常见的</a:t>
            </a:r>
            <a:r>
              <a:rPr lang="zh-CN" altLang="en-US" sz="2400">
                <a:solidFill>
                  <a:srgbClr val="FF0000"/>
                </a:solidFill>
                <a:latin typeface="黑体" pitchFamily="49" charset="-122"/>
                <a:ea typeface="黑体" pitchFamily="49" charset="-122"/>
              </a:rPr>
              <a:t>意象</a:t>
            </a:r>
            <a:endParaRPr lang="en-US" altLang="zh-CN" sz="2400">
              <a:solidFill>
                <a:srgbClr val="000000"/>
              </a:solidFill>
              <a:latin typeface="黑体" pitchFamily="49" charset="-122"/>
              <a:ea typeface="黑体" pitchFamily="49" charset="-122"/>
            </a:endParaRPr>
          </a:p>
        </p:txBody>
      </p:sp>
    </p:spTree>
  </p:cSld>
  <p:clrMapOvr>
    <a:masterClrMapping/>
  </p:clrMapOvr>
  <p:transition spd="slow">
    <p:random/>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ic.baike.soso.com/ugc/baikepic2/0/ori-20140127155646-1796927805.jpg/800"/>
          <p:cNvPicPr>
            <a:picLocks noChangeAspect="1" noChangeArrowheads="1"/>
          </p:cNvPicPr>
          <p:nvPr/>
        </p:nvPicPr>
        <p:blipFill>
          <a:blip r:embed="rId2" cstate="print">
            <a:extLst/>
          </a:blip>
          <a:srcRect/>
          <a:stretch>
            <a:fillRect/>
          </a:stretch>
        </p:blipFill>
        <p:spPr bwMode="auto">
          <a:xfrm>
            <a:off x="851524" y="1491630"/>
            <a:ext cx="3000396" cy="3187921"/>
          </a:xfrm>
          <a:prstGeom prst="rect">
            <a:avLst/>
          </a:prstGeom>
          <a:ln>
            <a:noFill/>
          </a:ln>
          <a:effectLst>
            <a:softEdge rad="112500"/>
          </a:effectLst>
          <a:extLst/>
        </p:spPr>
      </p:pic>
      <p:sp>
        <p:nvSpPr>
          <p:cNvPr id="90115" name="文本框 1"/>
          <p:cNvSpPr txBox="1">
            <a:spLocks noChangeArrowheads="1"/>
          </p:cNvSpPr>
          <p:nvPr/>
        </p:nvSpPr>
        <p:spPr bwMode="auto">
          <a:xfrm>
            <a:off x="4213225" y="915988"/>
            <a:ext cx="28797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zh-CN" sz="3200">
                <a:latin typeface="楷体" pitchFamily="49" charset="-122"/>
                <a:ea typeface="楷体" pitchFamily="49" charset="-122"/>
              </a:rPr>
              <a:t>天净沙</a:t>
            </a:r>
            <a:r>
              <a:rPr lang="en-US" altLang="zh-CN" sz="3200">
                <a:latin typeface="楷体" pitchFamily="49" charset="-122"/>
                <a:ea typeface="楷体" pitchFamily="49" charset="-122"/>
              </a:rPr>
              <a:t>·</a:t>
            </a:r>
            <a:r>
              <a:rPr lang="zh-CN" altLang="zh-CN" sz="3200">
                <a:latin typeface="楷体" pitchFamily="49" charset="-122"/>
                <a:ea typeface="楷体" pitchFamily="49" charset="-122"/>
              </a:rPr>
              <a:t>秋</a:t>
            </a:r>
          </a:p>
        </p:txBody>
      </p:sp>
      <p:sp>
        <p:nvSpPr>
          <p:cNvPr id="90116" name="矩形 3"/>
          <p:cNvSpPr>
            <a:spLocks noChangeArrowheads="1"/>
          </p:cNvSpPr>
          <p:nvPr/>
        </p:nvSpPr>
        <p:spPr bwMode="auto">
          <a:xfrm>
            <a:off x="468313" y="627063"/>
            <a:ext cx="828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a:latin typeface="宋体" pitchFamily="2" charset="-122"/>
              </a:rPr>
              <a:t>阅读白朴的《天净沙</a:t>
            </a:r>
            <a:r>
              <a:rPr lang="en-US" altLang="zh-CN" sz="2400" b="1">
                <a:latin typeface="宋体" pitchFamily="2" charset="-122"/>
              </a:rPr>
              <a:t>·</a:t>
            </a:r>
            <a:r>
              <a:rPr lang="zh-CN" altLang="zh-CN" sz="2400" b="1">
                <a:latin typeface="宋体" pitchFamily="2" charset="-122"/>
              </a:rPr>
              <a:t>秋》，想象一下秋天的画面。</a:t>
            </a:r>
            <a:endParaRPr lang="zh-CN" altLang="en-US" sz="2400" b="1">
              <a:latin typeface="宋体" pitchFamily="2" charset="-122"/>
            </a:endParaRPr>
          </a:p>
        </p:txBody>
      </p:sp>
      <p:sp>
        <p:nvSpPr>
          <p:cNvPr id="90117" name="矩形 4"/>
          <p:cNvSpPr>
            <a:spLocks noChangeArrowheads="1"/>
          </p:cNvSpPr>
          <p:nvPr/>
        </p:nvSpPr>
        <p:spPr bwMode="auto">
          <a:xfrm>
            <a:off x="4651375" y="1949450"/>
            <a:ext cx="2873375"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zh-CN" sz="2800">
                <a:latin typeface="楷体" pitchFamily="49" charset="-122"/>
                <a:ea typeface="楷体" pitchFamily="49" charset="-122"/>
              </a:rPr>
              <a:t>孤村落日残霞，</a:t>
            </a:r>
            <a:endParaRPr lang="en-US" altLang="zh-CN" sz="2800">
              <a:latin typeface="楷体" pitchFamily="49" charset="-122"/>
              <a:ea typeface="楷体" pitchFamily="49" charset="-122"/>
            </a:endParaRPr>
          </a:p>
          <a:p>
            <a:pPr>
              <a:lnSpc>
                <a:spcPct val="125000"/>
              </a:lnSpc>
            </a:pPr>
            <a:r>
              <a:rPr lang="zh-CN" altLang="zh-CN" sz="2800">
                <a:latin typeface="楷体" pitchFamily="49" charset="-122"/>
                <a:ea typeface="楷体" pitchFamily="49" charset="-122"/>
              </a:rPr>
              <a:t>轻烟老树寒鸦，</a:t>
            </a:r>
            <a:endParaRPr lang="en-US" altLang="zh-CN" sz="2800">
              <a:latin typeface="楷体" pitchFamily="49" charset="-122"/>
              <a:ea typeface="楷体" pitchFamily="49" charset="-122"/>
            </a:endParaRPr>
          </a:p>
          <a:p>
            <a:pPr>
              <a:lnSpc>
                <a:spcPct val="125000"/>
              </a:lnSpc>
            </a:pPr>
            <a:r>
              <a:rPr lang="zh-CN" altLang="zh-CN" sz="2800">
                <a:latin typeface="楷体" pitchFamily="49" charset="-122"/>
                <a:ea typeface="楷体" pitchFamily="49" charset="-122"/>
              </a:rPr>
              <a:t>一点飞鸿影下。</a:t>
            </a:r>
            <a:endParaRPr lang="en-US" altLang="zh-CN" sz="2800">
              <a:latin typeface="楷体" pitchFamily="49" charset="-122"/>
              <a:ea typeface="楷体" pitchFamily="49" charset="-122"/>
            </a:endParaRPr>
          </a:p>
          <a:p>
            <a:pPr>
              <a:lnSpc>
                <a:spcPct val="125000"/>
              </a:lnSpc>
            </a:pPr>
            <a:r>
              <a:rPr lang="zh-CN" altLang="zh-CN" sz="2800">
                <a:latin typeface="楷体" pitchFamily="49" charset="-122"/>
                <a:ea typeface="楷体" pitchFamily="49" charset="-122"/>
              </a:rPr>
              <a:t>青山绿水，</a:t>
            </a:r>
            <a:endParaRPr lang="en-US" altLang="zh-CN" sz="2800">
              <a:latin typeface="楷体" pitchFamily="49" charset="-122"/>
              <a:ea typeface="楷体" pitchFamily="49" charset="-122"/>
            </a:endParaRPr>
          </a:p>
          <a:p>
            <a:pPr>
              <a:lnSpc>
                <a:spcPct val="125000"/>
              </a:lnSpc>
            </a:pPr>
            <a:r>
              <a:rPr lang="zh-CN" altLang="zh-CN" sz="2800">
                <a:latin typeface="楷体" pitchFamily="49" charset="-122"/>
                <a:ea typeface="楷体" pitchFamily="49" charset="-122"/>
              </a:rPr>
              <a:t>白草红叶黄花。</a:t>
            </a:r>
          </a:p>
        </p:txBody>
      </p:sp>
      <p:sp>
        <p:nvSpPr>
          <p:cNvPr id="90118" name="矩形 5"/>
          <p:cNvSpPr>
            <a:spLocks noChangeArrowheads="1"/>
          </p:cNvSpPr>
          <p:nvPr/>
        </p:nvSpPr>
        <p:spPr bwMode="auto">
          <a:xfrm>
            <a:off x="5341938" y="1419225"/>
            <a:ext cx="95885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zh-CN" sz="2400" b="1">
                <a:solidFill>
                  <a:srgbClr val="0000FF"/>
                </a:solidFill>
                <a:latin typeface="楷体" pitchFamily="49" charset="-122"/>
                <a:ea typeface="楷体" pitchFamily="49" charset="-122"/>
              </a:rPr>
              <a:t>白 朴</a:t>
            </a:r>
          </a:p>
        </p:txBody>
      </p:sp>
      <p:grpSp>
        <p:nvGrpSpPr>
          <p:cNvPr id="90119" name="组合 12"/>
          <p:cNvGrpSpPr>
            <a:grpSpLocks/>
          </p:cNvGrpSpPr>
          <p:nvPr/>
        </p:nvGrpSpPr>
        <p:grpSpPr bwMode="auto">
          <a:xfrm>
            <a:off x="34925" y="-20638"/>
            <a:ext cx="2008188" cy="523876"/>
            <a:chOff x="70" y="-63"/>
            <a:chExt cx="3161" cy="824"/>
          </a:xfrm>
        </p:grpSpPr>
        <p:sp>
          <p:nvSpPr>
            <p:cNvPr id="9012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文本框 2"/>
          <p:cNvSpPr txBox="1">
            <a:spLocks noChangeArrowheads="1"/>
          </p:cNvSpPr>
          <p:nvPr/>
        </p:nvSpPr>
        <p:spPr bwMode="auto">
          <a:xfrm>
            <a:off x="683320" y="668338"/>
            <a:ext cx="792112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2400" b="1" dirty="0">
                <a:solidFill>
                  <a:srgbClr val="FF0000"/>
                </a:solidFill>
                <a:latin typeface="楷体" pitchFamily="49" charset="-122"/>
                <a:ea typeface="楷体" pitchFamily="49" charset="-122"/>
              </a:rPr>
              <a:t>示例：</a:t>
            </a:r>
            <a:endParaRPr lang="en-US" altLang="zh-CN" sz="2400" b="1" dirty="0">
              <a:solidFill>
                <a:srgbClr val="FF0000"/>
              </a:solidFill>
              <a:latin typeface="楷体" pitchFamily="49" charset="-122"/>
              <a:ea typeface="楷体" pitchFamily="49" charset="-122"/>
            </a:endParaRPr>
          </a:p>
          <a:p>
            <a:pPr>
              <a:lnSpc>
                <a:spcPct val="150000"/>
              </a:lnSpc>
            </a:pPr>
            <a:r>
              <a:rPr lang="en-US" altLang="zh-CN" sz="2400" dirty="0">
                <a:latin typeface="楷体" pitchFamily="49" charset="-122"/>
                <a:ea typeface="楷体" pitchFamily="49" charset="-122"/>
              </a:rPr>
              <a:t>     </a:t>
            </a:r>
            <a:r>
              <a:rPr lang="zh-CN" altLang="zh-CN" sz="2400" b="1" dirty="0">
                <a:latin typeface="楷体" pitchFamily="49" charset="-122"/>
                <a:ea typeface="楷体" pitchFamily="49" charset="-122"/>
              </a:rPr>
              <a:t>太阳渐渐西沉</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天边的晚霞也</a:t>
            </a:r>
            <a:r>
              <a:rPr lang="zh-CN" altLang="en-US" sz="2400" b="1" dirty="0">
                <a:latin typeface="楷体" pitchFamily="49" charset="-122"/>
                <a:ea typeface="楷体" pitchFamily="49" charset="-122"/>
              </a:rPr>
              <a:t>渐渐</a:t>
            </a:r>
            <a:r>
              <a:rPr lang="zh-CN" altLang="zh-CN" sz="2400" b="1" dirty="0">
                <a:latin typeface="楷体" pitchFamily="49" charset="-122"/>
                <a:ea typeface="楷体" pitchFamily="49" charset="-122"/>
              </a:rPr>
              <a:t>消散，只残留有几分黯淡的色彩，映照着远处安静的村庄是多么的孤寂，拖出那长长的影子。雾淡淡</a:t>
            </a:r>
            <a:r>
              <a:rPr lang="zh-CN" altLang="en-US" sz="2400" b="1" dirty="0">
                <a:latin typeface="楷体" pitchFamily="49" charset="-122"/>
                <a:ea typeface="楷体" pitchFamily="49" charset="-122"/>
              </a:rPr>
              <a:t>地</a:t>
            </a:r>
            <a:r>
              <a:rPr lang="zh-CN" altLang="zh-CN" sz="2400" b="1" dirty="0">
                <a:latin typeface="楷体" pitchFamily="49" charset="-122"/>
                <a:ea typeface="楷体" pitchFamily="49" charset="-122"/>
              </a:rPr>
              <a:t>飘起，几只乌鸦栖息在</a:t>
            </a:r>
            <a:r>
              <a:rPr lang="zh-CN" altLang="en-US" sz="2400" b="1" dirty="0">
                <a:latin typeface="楷体" pitchFamily="49" charset="-122"/>
                <a:ea typeface="楷体" pitchFamily="49" charset="-122"/>
              </a:rPr>
              <a:t>孤独</a:t>
            </a:r>
            <a:r>
              <a:rPr lang="zh-CN" altLang="zh-CN" sz="2400" b="1" dirty="0">
                <a:latin typeface="楷体" pitchFamily="49" charset="-122"/>
                <a:ea typeface="楷体" pitchFamily="49" charset="-122"/>
              </a:rPr>
              <a:t>的老树上，一只大雁飞掠而下，划过天际。山清水秀</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霜白的小草、火红的枫叶、金黄的花朵，在风中摇曳着，</a:t>
            </a:r>
            <a:r>
              <a:rPr lang="zh-CN" altLang="en-US" sz="2400" b="1" dirty="0">
                <a:latin typeface="楷体" pitchFamily="49" charset="-122"/>
                <a:ea typeface="楷体" pitchFamily="49" charset="-122"/>
              </a:rPr>
              <a:t>尽显秋日的风情。</a:t>
            </a:r>
            <a:r>
              <a:rPr lang="en-US" altLang="zh-CN" sz="2400" b="1" dirty="0">
                <a:latin typeface="楷体" pitchFamily="49" charset="-122"/>
                <a:ea typeface="楷体" pitchFamily="49" charset="-122"/>
              </a:rPr>
              <a:t> </a:t>
            </a:r>
            <a:endParaRPr lang="zh-CN" altLang="zh-CN" sz="2400" b="1" dirty="0">
              <a:latin typeface="楷体" pitchFamily="49" charset="-122"/>
              <a:ea typeface="楷体" pitchFamily="49" charset="-122"/>
            </a:endParaRPr>
          </a:p>
        </p:txBody>
      </p:sp>
      <p:grpSp>
        <p:nvGrpSpPr>
          <p:cNvPr id="91139" name="组合 12"/>
          <p:cNvGrpSpPr>
            <a:grpSpLocks/>
          </p:cNvGrpSpPr>
          <p:nvPr/>
        </p:nvGrpSpPr>
        <p:grpSpPr bwMode="auto">
          <a:xfrm>
            <a:off x="34925" y="-20638"/>
            <a:ext cx="2008188" cy="523876"/>
            <a:chOff x="70" y="-63"/>
            <a:chExt cx="3161" cy="824"/>
          </a:xfrm>
        </p:grpSpPr>
        <p:sp>
          <p:nvSpPr>
            <p:cNvPr id="9114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spd="slow">
    <p:rand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2" name="组合 8"/>
          <p:cNvGrpSpPr>
            <a:grpSpLocks/>
          </p:cNvGrpSpPr>
          <p:nvPr/>
        </p:nvGrpSpPr>
        <p:grpSpPr bwMode="auto">
          <a:xfrm>
            <a:off x="34925" y="-20638"/>
            <a:ext cx="2008188" cy="523876"/>
            <a:chOff x="70" y="-63"/>
            <a:chExt cx="3161" cy="824"/>
          </a:xfrm>
        </p:grpSpPr>
        <p:sp>
          <p:nvSpPr>
            <p:cNvPr id="9216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课下作业</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2163" name="Text Box 3"/>
          <p:cNvSpPr txBox="1">
            <a:spLocks noChangeArrowheads="1"/>
          </p:cNvSpPr>
          <p:nvPr/>
        </p:nvSpPr>
        <p:spPr bwMode="auto">
          <a:xfrm>
            <a:off x="1476375" y="1285875"/>
            <a:ext cx="65913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en-US" altLang="zh-CN" sz="2800" b="1" dirty="0">
                <a:latin typeface="宋体" pitchFamily="2" charset="-122"/>
              </a:rPr>
              <a:t>1.</a:t>
            </a:r>
            <a:r>
              <a:rPr lang="zh-CN" altLang="en-US" sz="2800" b="1" dirty="0">
                <a:latin typeface="宋体" pitchFamily="2" charset="-122"/>
              </a:rPr>
              <a:t>背诵这四</a:t>
            </a:r>
            <a:r>
              <a:rPr lang="zh-CN" altLang="en-US" sz="2800" b="1" dirty="0" smtClean="0">
                <a:latin typeface="宋体" pitchFamily="2" charset="-122"/>
              </a:rPr>
              <a:t>首诗歌。</a:t>
            </a:r>
            <a:endParaRPr lang="zh-CN" altLang="en-US" sz="2800" b="1" dirty="0">
              <a:latin typeface="宋体" pitchFamily="2" charset="-122"/>
            </a:endParaRPr>
          </a:p>
          <a:p>
            <a:pPr eaLnBrk="1" hangingPunct="1">
              <a:lnSpc>
                <a:spcPct val="150000"/>
              </a:lnSpc>
            </a:pPr>
            <a:r>
              <a:rPr lang="en-US" altLang="zh-CN" sz="2800" b="1" dirty="0">
                <a:latin typeface="宋体" pitchFamily="2" charset="-122"/>
              </a:rPr>
              <a:t>2.</a:t>
            </a:r>
            <a:r>
              <a:rPr lang="zh-CN" altLang="en-US" sz="2800" b="1" dirty="0">
                <a:latin typeface="宋体" pitchFamily="2" charset="-122"/>
              </a:rPr>
              <a:t>感</a:t>
            </a:r>
            <a:r>
              <a:rPr lang="zh-CN" altLang="en-US" sz="2800" b="1">
                <a:latin typeface="宋体" pitchFamily="2" charset="-122"/>
              </a:rPr>
              <a:t>受</a:t>
            </a:r>
            <a:r>
              <a:rPr lang="zh-CN" altLang="en-US" sz="2800" b="1" smtClean="0">
                <a:latin typeface="宋体" pitchFamily="2" charset="-122"/>
              </a:rPr>
              <a:t>诗歌中</a:t>
            </a:r>
            <a:r>
              <a:rPr lang="zh-CN" altLang="en-US" sz="2800" b="1" dirty="0">
                <a:latin typeface="宋体" pitchFamily="2" charset="-122"/>
              </a:rPr>
              <a:t>的意境，试着自己口头描述出其中</a:t>
            </a:r>
            <a:r>
              <a:rPr lang="zh-CN" altLang="en-US" sz="2800" b="1">
                <a:latin typeface="宋体" pitchFamily="2" charset="-122"/>
              </a:rPr>
              <a:t>一</a:t>
            </a:r>
            <a:r>
              <a:rPr lang="zh-CN" altLang="en-US" sz="2800" b="1" smtClean="0">
                <a:latin typeface="宋体" pitchFamily="2" charset="-122"/>
              </a:rPr>
              <a:t>首诗歌的</a:t>
            </a:r>
            <a:r>
              <a:rPr lang="zh-CN" altLang="en-US" sz="2800" b="1" dirty="0">
                <a:latin typeface="宋体" pitchFamily="2" charset="-122"/>
              </a:rPr>
              <a:t>画面。</a:t>
            </a:r>
          </a:p>
        </p:txBody>
      </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8"/>
          <p:cNvGrpSpPr>
            <a:grpSpLocks/>
          </p:cNvGrpSpPr>
          <p:nvPr/>
        </p:nvGrpSpPr>
        <p:grpSpPr bwMode="auto">
          <a:xfrm>
            <a:off x="0" y="31750"/>
            <a:ext cx="2051050" cy="523875"/>
            <a:chOff x="0" y="-63"/>
            <a:chExt cx="3231" cy="824"/>
          </a:xfrm>
        </p:grpSpPr>
        <p:sp>
          <p:nvSpPr>
            <p:cNvPr id="1126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kumimoji="1" lang="zh-CN" altLang="en-US" sz="2800">
                  <a:latin typeface="黑体" pitchFamily="49" charset="-122"/>
                  <a:ea typeface="黑体" pitchFamily="49" charset="-122"/>
                </a:rPr>
                <a:t>知识备查</a:t>
              </a:r>
            </a:p>
          </p:txBody>
        </p:sp>
        <p:cxnSp>
          <p:nvCxnSpPr>
            <p:cNvPr id="20"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1267" name="矩形 2"/>
          <p:cNvSpPr>
            <a:spLocks noChangeArrowheads="1"/>
          </p:cNvSpPr>
          <p:nvPr/>
        </p:nvSpPr>
        <p:spPr bwMode="auto">
          <a:xfrm>
            <a:off x="2915816" y="700088"/>
            <a:ext cx="5976664" cy="386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5000"/>
              </a:lnSpc>
            </a:pPr>
            <a:r>
              <a:rPr lang="zh-CN" altLang="en-US" sz="2800" b="1" dirty="0" smtClean="0">
                <a:solidFill>
                  <a:srgbClr val="0000FF"/>
                </a:solidFill>
                <a:latin typeface="楷体" pitchFamily="49" charset="-122"/>
                <a:ea typeface="楷体" pitchFamily="49" charset="-122"/>
              </a:rPr>
              <a:t>    曹</a:t>
            </a:r>
            <a:r>
              <a:rPr lang="zh-CN" altLang="en-US" sz="2800" b="1" dirty="0">
                <a:solidFill>
                  <a:srgbClr val="0000FF"/>
                </a:solidFill>
                <a:latin typeface="楷体" pitchFamily="49" charset="-122"/>
                <a:ea typeface="楷体" pitchFamily="49" charset="-122"/>
              </a:rPr>
              <a:t>操</a:t>
            </a:r>
            <a:r>
              <a:rPr lang="en-US" altLang="zh-CN" sz="2400" b="1" dirty="0">
                <a:latin typeface="楷体" pitchFamily="49" charset="-122"/>
                <a:ea typeface="楷体" pitchFamily="49" charset="-122"/>
              </a:rPr>
              <a:t>(155-220</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，字</a:t>
            </a:r>
            <a:r>
              <a:rPr lang="zh-CN" altLang="en-US" sz="2400" b="1" dirty="0">
                <a:latin typeface="楷体" pitchFamily="49" charset="-122"/>
                <a:ea typeface="楷体" pitchFamily="49" charset="-122"/>
              </a:rPr>
              <a:t>孟德，沛国谯（</a:t>
            </a:r>
            <a:r>
              <a:rPr lang="en-US" altLang="zh-CN" sz="2400" b="1" dirty="0">
                <a:latin typeface="汉语拼音" pitchFamily="34" charset="0"/>
                <a:ea typeface="楷体" pitchFamily="49" charset="-122"/>
              </a:rPr>
              <a:t>qiáo</a:t>
            </a:r>
            <a:r>
              <a:rPr lang="zh-CN" altLang="en-US" sz="2400" b="1" dirty="0">
                <a:latin typeface="楷体" pitchFamily="49" charset="-122"/>
                <a:ea typeface="楷体" pitchFamily="49" charset="-122"/>
              </a:rPr>
              <a:t>）</a:t>
            </a:r>
            <a:r>
              <a:rPr lang="zh-CN" altLang="en-US" sz="2400" b="1" dirty="0" smtClean="0">
                <a:latin typeface="楷体" pitchFamily="49" charset="-122"/>
                <a:ea typeface="楷体" pitchFamily="49" charset="-122"/>
              </a:rPr>
              <a:t>县</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今</a:t>
            </a:r>
            <a:r>
              <a:rPr lang="zh-CN" altLang="en-US" sz="2400" b="1" dirty="0">
                <a:latin typeface="楷体" pitchFamily="49" charset="-122"/>
                <a:ea typeface="楷体" pitchFamily="49" charset="-122"/>
              </a:rPr>
              <a:t>安徽省</a:t>
            </a:r>
            <a:r>
              <a:rPr lang="zh-CN" altLang="en-US" sz="2400" b="1" dirty="0" smtClean="0">
                <a:latin typeface="楷体" pitchFamily="49" charset="-122"/>
                <a:ea typeface="楷体" pitchFamily="49" charset="-122"/>
              </a:rPr>
              <a:t>亳（</a:t>
            </a:r>
            <a:r>
              <a:rPr lang="en-US" altLang="zh-CN" sz="2400" b="1" dirty="0" smtClean="0">
                <a:latin typeface="汉语拼音" pitchFamily="34" charset="0"/>
                <a:ea typeface="楷体" pitchFamily="49" charset="-122"/>
              </a:rPr>
              <a:t>bó</a:t>
            </a:r>
            <a:r>
              <a:rPr lang="zh-CN" altLang="en-US" sz="2400" b="1" dirty="0">
                <a:latin typeface="汉语拼音" pitchFamily="34" charset="0"/>
                <a:ea typeface="楷体" pitchFamily="49" charset="-122"/>
              </a:rPr>
              <a:t>）</a:t>
            </a:r>
            <a:r>
              <a:rPr lang="zh-CN" altLang="en-US" sz="2400" b="1" dirty="0" smtClean="0">
                <a:latin typeface="楷体" pitchFamily="49" charset="-122"/>
                <a:ea typeface="楷体" pitchFamily="49" charset="-122"/>
              </a:rPr>
              <a:t>州</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人。</a:t>
            </a:r>
            <a:r>
              <a:rPr lang="zh-CN" altLang="en-US" sz="2400" b="1" dirty="0">
                <a:latin typeface="楷体" pitchFamily="49" charset="-122"/>
                <a:ea typeface="楷体" pitchFamily="49" charset="-122"/>
              </a:rPr>
              <a:t>东汉</a:t>
            </a:r>
            <a:r>
              <a:rPr lang="zh-CN" altLang="en-US" sz="2400" b="1" dirty="0" smtClean="0">
                <a:latin typeface="楷体" pitchFamily="49" charset="-122"/>
                <a:ea typeface="楷体" pitchFamily="49" charset="-122"/>
              </a:rPr>
              <a:t>末政</a:t>
            </a:r>
            <a:r>
              <a:rPr lang="zh-CN" altLang="en-US" sz="2400" b="1" dirty="0">
                <a:latin typeface="楷体" pitchFamily="49" charset="-122"/>
                <a:ea typeface="楷体" pitchFamily="49" charset="-122"/>
              </a:rPr>
              <a:t>治家、军事</a:t>
            </a:r>
            <a:r>
              <a:rPr lang="zh-CN" altLang="en-US" sz="2400" b="1" dirty="0" smtClean="0">
                <a:latin typeface="楷体" pitchFamily="49" charset="-122"/>
                <a:ea typeface="楷体" pitchFamily="49" charset="-122"/>
              </a:rPr>
              <a:t>家、诗</a:t>
            </a:r>
            <a:r>
              <a:rPr lang="zh-CN" altLang="en-US" sz="2400" b="1" dirty="0">
                <a:latin typeface="楷体" pitchFamily="49" charset="-122"/>
                <a:ea typeface="楷体" pitchFamily="49" charset="-122"/>
              </a:rPr>
              <a:t>人。</a:t>
            </a:r>
            <a:r>
              <a:rPr lang="zh-CN" altLang="en-US" sz="2400" b="1" dirty="0">
                <a:solidFill>
                  <a:srgbClr val="0000FF"/>
                </a:solidFill>
                <a:latin typeface="楷体" pitchFamily="49" charset="-122"/>
                <a:ea typeface="楷体" pitchFamily="49" charset="-122"/>
              </a:rPr>
              <a:t>与曹丕、曹植合称“三曹”。</a:t>
            </a:r>
          </a:p>
          <a:p>
            <a:pPr>
              <a:lnSpc>
                <a:spcPct val="125000"/>
              </a:lnSpc>
            </a:pPr>
            <a:r>
              <a:rPr lang="zh-CN" altLang="en-US" sz="2400" b="1" dirty="0">
                <a:latin typeface="楷体" pitchFamily="49" charset="-122"/>
                <a:ea typeface="楷体" pitchFamily="49" charset="-122"/>
              </a:rPr>
              <a:t>    他善诗歌</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有</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步出夏门行</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等篇。他的诗歌散文清峻整洁，气魄雄伟，慷慨悲凉，篇中抒发了自己的政治抱负，并反映了汉末人民的苦难生活。 </a:t>
            </a:r>
          </a:p>
        </p:txBody>
      </p:sp>
      <p:pic>
        <p:nvPicPr>
          <p:cNvPr id="11268" name="图片 16385" descr="曹操肖像"/>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842963"/>
            <a:ext cx="2376264" cy="3500437"/>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3186" name="文本框 3"/>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Arial" pitchFamily="34" charset="0"/>
                <a:ea typeface="宋体" pitchFamily="2" charset="-122"/>
              </a:defRPr>
            </a:lvl1pPr>
            <a:lvl2pPr marL="742950" indent="-285750" defTabSz="685800">
              <a:defRPr>
                <a:solidFill>
                  <a:schemeClr val="tx1"/>
                </a:solidFill>
                <a:latin typeface="Arial" pitchFamily="34" charset="0"/>
                <a:ea typeface="宋体" pitchFamily="2" charset="-122"/>
              </a:defRPr>
            </a:lvl2pPr>
            <a:lvl3pPr marL="1143000" indent="-228600" defTabSz="685800">
              <a:defRPr>
                <a:solidFill>
                  <a:schemeClr val="tx1"/>
                </a:solidFill>
                <a:latin typeface="Arial" pitchFamily="34" charset="0"/>
                <a:ea typeface="宋体" pitchFamily="2" charset="-122"/>
              </a:defRPr>
            </a:lvl3pPr>
            <a:lvl4pPr marL="1600200" indent="-228600" defTabSz="685800">
              <a:defRPr>
                <a:solidFill>
                  <a:schemeClr val="tx1"/>
                </a:solidFill>
                <a:latin typeface="Arial" pitchFamily="34" charset="0"/>
                <a:ea typeface="宋体" pitchFamily="2" charset="-122"/>
              </a:defRPr>
            </a:lvl4pPr>
            <a:lvl5pPr marL="2057400" indent="-228600" defTabSz="68580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13061</TotalTime>
  <Words>7336</Words>
  <Application>Microsoft Office PowerPoint</Application>
  <PresentationFormat>全屏显示(16:9)</PresentationFormat>
  <Paragraphs>572</Paragraphs>
  <Slides>90</Slides>
  <Notes>2</Notes>
  <HiddenSlides>0</HiddenSlides>
  <MMClips>4</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90</vt:i4>
      </vt:variant>
    </vt:vector>
  </HeadingPairs>
  <TitlesOfParts>
    <vt:vector size="104" baseType="lpstr">
      <vt:lpstr>Arial</vt:lpstr>
      <vt:lpstr>宋体</vt:lpstr>
      <vt:lpstr>Wingdings</vt:lpstr>
      <vt:lpstr>Calibri</vt:lpstr>
      <vt:lpstr>Times New Roman</vt:lpstr>
      <vt:lpstr>Kaiti SC</vt:lpstr>
      <vt:lpstr>Impact</vt:lpstr>
      <vt:lpstr>汉语拼音</vt:lpstr>
      <vt:lpstr>微软雅黑</vt:lpstr>
      <vt:lpstr>楷体</vt:lpstr>
      <vt:lpstr>黑体</vt:lpstr>
      <vt:lpstr>华文楷体</vt:lpstr>
      <vt:lpstr>Xingkai SC</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Lenovo</cp:lastModifiedBy>
  <cp:revision>839</cp:revision>
  <dcterms:created xsi:type="dcterms:W3CDTF">2018-11-06T06:39:21Z</dcterms:created>
  <dcterms:modified xsi:type="dcterms:W3CDTF">2023-08-04T07:17:26Z</dcterms:modified>
</cp:coreProperties>
</file>